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  <p:sldMasterId id="2147483695" r:id="rId2"/>
    <p:sldMasterId id="2147483709" r:id="rId3"/>
  </p:sldMasterIdLst>
  <p:notesMasterIdLst>
    <p:notesMasterId r:id="rId134"/>
  </p:notesMasterIdLst>
  <p:sldIdLst>
    <p:sldId id="647" r:id="rId4"/>
    <p:sldId id="1012" r:id="rId5"/>
    <p:sldId id="858" r:id="rId6"/>
    <p:sldId id="739" r:id="rId7"/>
    <p:sldId id="746" r:id="rId8"/>
    <p:sldId id="745" r:id="rId9"/>
    <p:sldId id="1013" r:id="rId10"/>
    <p:sldId id="748" r:id="rId11"/>
    <p:sldId id="859" r:id="rId12"/>
    <p:sldId id="749" r:id="rId13"/>
    <p:sldId id="750" r:id="rId14"/>
    <p:sldId id="751" r:id="rId15"/>
    <p:sldId id="752" r:id="rId16"/>
    <p:sldId id="753" r:id="rId17"/>
    <p:sldId id="787" r:id="rId18"/>
    <p:sldId id="788" r:id="rId19"/>
    <p:sldId id="754" r:id="rId20"/>
    <p:sldId id="848" r:id="rId21"/>
    <p:sldId id="849" r:id="rId22"/>
    <p:sldId id="1014" r:id="rId23"/>
    <p:sldId id="374" r:id="rId24"/>
    <p:sldId id="755" r:id="rId25"/>
    <p:sldId id="759" r:id="rId26"/>
    <p:sldId id="860" r:id="rId27"/>
    <p:sldId id="850" r:id="rId28"/>
    <p:sldId id="756" r:id="rId29"/>
    <p:sldId id="757" r:id="rId30"/>
    <p:sldId id="758" r:id="rId31"/>
    <p:sldId id="798" r:id="rId32"/>
    <p:sldId id="1015" r:id="rId33"/>
    <p:sldId id="771" r:id="rId34"/>
    <p:sldId id="861" r:id="rId35"/>
    <p:sldId id="760" r:id="rId36"/>
    <p:sldId id="761" r:id="rId37"/>
    <p:sldId id="762" r:id="rId38"/>
    <p:sldId id="764" r:id="rId39"/>
    <p:sldId id="763" r:id="rId40"/>
    <p:sldId id="765" r:id="rId41"/>
    <p:sldId id="766" r:id="rId42"/>
    <p:sldId id="768" r:id="rId43"/>
    <p:sldId id="769" r:id="rId44"/>
    <p:sldId id="770" r:id="rId45"/>
    <p:sldId id="767" r:id="rId46"/>
    <p:sldId id="1016" r:id="rId47"/>
    <p:sldId id="1031" r:id="rId48"/>
    <p:sldId id="785" r:id="rId49"/>
    <p:sldId id="862" r:id="rId50"/>
    <p:sldId id="772" r:id="rId51"/>
    <p:sldId id="773" r:id="rId52"/>
    <p:sldId id="774" r:id="rId53"/>
    <p:sldId id="775" r:id="rId54"/>
    <p:sldId id="776" r:id="rId55"/>
    <p:sldId id="777" r:id="rId56"/>
    <p:sldId id="778" r:id="rId57"/>
    <p:sldId id="779" r:id="rId58"/>
    <p:sldId id="780" r:id="rId59"/>
    <p:sldId id="782" r:id="rId60"/>
    <p:sldId id="783" r:id="rId61"/>
    <p:sldId id="784" r:id="rId62"/>
    <p:sldId id="845" r:id="rId63"/>
    <p:sldId id="847" r:id="rId64"/>
    <p:sldId id="844" r:id="rId65"/>
    <p:sldId id="852" r:id="rId66"/>
    <p:sldId id="853" r:id="rId67"/>
    <p:sldId id="854" r:id="rId68"/>
    <p:sldId id="855" r:id="rId69"/>
    <p:sldId id="1018" r:id="rId70"/>
    <p:sldId id="1017" r:id="rId71"/>
    <p:sldId id="1028" r:id="rId72"/>
    <p:sldId id="832" r:id="rId73"/>
    <p:sldId id="863" r:id="rId74"/>
    <p:sldId id="833" r:id="rId75"/>
    <p:sldId id="835" r:id="rId76"/>
    <p:sldId id="836" r:id="rId77"/>
    <p:sldId id="837" r:id="rId78"/>
    <p:sldId id="838" r:id="rId79"/>
    <p:sldId id="839" r:id="rId80"/>
    <p:sldId id="840" r:id="rId81"/>
    <p:sldId id="581" r:id="rId82"/>
    <p:sldId id="582" r:id="rId83"/>
    <p:sldId id="585" r:id="rId84"/>
    <p:sldId id="586" r:id="rId85"/>
    <p:sldId id="569" r:id="rId86"/>
    <p:sldId id="570" r:id="rId87"/>
    <p:sldId id="571" r:id="rId88"/>
    <p:sldId id="572" r:id="rId89"/>
    <p:sldId id="578" r:id="rId90"/>
    <p:sldId id="1020" r:id="rId91"/>
    <p:sldId id="1021" r:id="rId92"/>
    <p:sldId id="1019" r:id="rId93"/>
    <p:sldId id="810" r:id="rId94"/>
    <p:sldId id="864" r:id="rId95"/>
    <p:sldId id="813" r:id="rId96"/>
    <p:sldId id="814" r:id="rId97"/>
    <p:sldId id="819" r:id="rId98"/>
    <p:sldId id="825" r:id="rId99"/>
    <p:sldId id="821" r:id="rId100"/>
    <p:sldId id="824" r:id="rId101"/>
    <p:sldId id="822" r:id="rId102"/>
    <p:sldId id="823" r:id="rId103"/>
    <p:sldId id="820" r:id="rId104"/>
    <p:sldId id="826" r:id="rId105"/>
    <p:sldId id="524" r:id="rId106"/>
    <p:sldId id="525" r:id="rId107"/>
    <p:sldId id="827" r:id="rId108"/>
    <p:sldId id="828" r:id="rId109"/>
    <p:sldId id="829" r:id="rId110"/>
    <p:sldId id="830" r:id="rId111"/>
    <p:sldId id="831" r:id="rId112"/>
    <p:sldId id="1023" r:id="rId113"/>
    <p:sldId id="277" r:id="rId114"/>
    <p:sldId id="1022" r:id="rId115"/>
    <p:sldId id="786" r:id="rId116"/>
    <p:sldId id="794" r:id="rId117"/>
    <p:sldId id="795" r:id="rId118"/>
    <p:sldId id="789" r:id="rId119"/>
    <p:sldId id="796" r:id="rId120"/>
    <p:sldId id="797" r:id="rId121"/>
    <p:sldId id="799" r:id="rId122"/>
    <p:sldId id="802" r:id="rId123"/>
    <p:sldId id="803" r:id="rId124"/>
    <p:sldId id="801" r:id="rId125"/>
    <p:sldId id="809" r:id="rId126"/>
    <p:sldId id="865" r:id="rId127"/>
    <p:sldId id="808" r:id="rId128"/>
    <p:sldId id="856" r:id="rId129"/>
    <p:sldId id="857" r:id="rId130"/>
    <p:sldId id="1024" r:id="rId131"/>
    <p:sldId id="1026" r:id="rId132"/>
    <p:sldId id="1029" r:id="rId133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FFCC00"/>
    <a:srgbClr val="FFFF00"/>
    <a:srgbClr val="663300"/>
    <a:srgbClr val="00FF00"/>
    <a:srgbClr val="660066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890" autoAdjust="0"/>
    <p:restoredTop sz="70249" autoAdjust="0"/>
  </p:normalViewPr>
  <p:slideViewPr>
    <p:cSldViewPr>
      <p:cViewPr varScale="1">
        <p:scale>
          <a:sx n="63" d="100"/>
          <a:sy n="63" d="100"/>
        </p:scale>
        <p:origin x="1109" y="67"/>
      </p:cViewPr>
      <p:guideLst>
        <p:guide orient="horz" pos="2160"/>
        <p:guide pos="288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054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tableStyles" Target="tableStyles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28" Type="http://schemas.openxmlformats.org/officeDocument/2006/relationships/slide" Target="slides/slide125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134" Type="http://schemas.openxmlformats.org/officeDocument/2006/relationships/notesMaster" Target="notesMasters/notesMaster1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slide" Target="slides/slide121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35" Type="http://schemas.openxmlformats.org/officeDocument/2006/relationships/presProps" Target="presProps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viewProps" Target="viewProp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27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727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27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8CB759A-9D75-4342-B2AA-D2630DC7264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61122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相对误差 </a:t>
            </a:r>
            <a:r>
              <a:rPr lang="en-US" altLang="zh-CN" dirty="0"/>
              <a:t>= </a:t>
            </a:r>
            <a:r>
              <a:rPr lang="zh-CN" altLang="en-US" dirty="0"/>
              <a:t>读数误差限是最小刻度的一半（</a:t>
            </a:r>
            <a:r>
              <a:rPr lang="en-US" altLang="zh-CN" dirty="0"/>
              <a:t>0.0005</a:t>
            </a:r>
            <a:r>
              <a:rPr lang="zh-CN" altLang="en-US" dirty="0"/>
              <a:t>） </a:t>
            </a:r>
            <a:r>
              <a:rPr lang="en-US" altLang="zh-CN" dirty="0"/>
              <a:t>/ </a:t>
            </a:r>
            <a:r>
              <a:rPr lang="zh-CN" altLang="en-US" dirty="0"/>
              <a:t>数值（</a:t>
            </a:r>
            <a:r>
              <a:rPr lang="en-US" altLang="zh-CN" dirty="0"/>
              <a:t>0.55</a:t>
            </a:r>
            <a:r>
              <a:rPr lang="zh-CN" altLang="en-US" dirty="0"/>
              <a:t>）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CB759A-9D75-4342-B2AA-D2630DC7264C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02702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其特点是非零元素仅分布在对角线及两侧副对角线的位置</a:t>
            </a:r>
            <a:endParaRPr lang="en-US" altLang="zh-CN" dirty="0"/>
          </a:p>
          <a:p>
            <a:r>
              <a:rPr lang="zh-CN" altLang="en-US" dirty="0"/>
              <a:t>样条函数插值函数的</a:t>
            </a:r>
            <a:r>
              <a:rPr lang="en-US" altLang="zh-CN" dirty="0"/>
              <a:t>M</a:t>
            </a:r>
            <a:r>
              <a:rPr lang="zh-CN" altLang="en-US" dirty="0"/>
              <a:t>关系式求解就出现过，三弯矩方程</a:t>
            </a:r>
            <a:endParaRPr lang="en-US" altLang="zh-CN" dirty="0"/>
          </a:p>
          <a:p>
            <a:r>
              <a:rPr lang="zh-CN" altLang="en-US" dirty="0"/>
              <a:t>许多连续问题经离散化得到的线性方程组，其系数矩阵也是三对角、五对角等形状的带状矩阵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6D5826-B09A-4E3F-BB65-8BF7C4DBDF0F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138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板书追赶法公式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6D5826-B09A-4E3F-BB65-8BF7C4DBDF0F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534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板书追赶法公式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6D5826-B09A-4E3F-BB65-8BF7C4DBDF0F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3582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板书追赶法公式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6D5826-B09A-4E3F-BB65-8BF7C4DBDF0F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8654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板书追赶法公式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6D5826-B09A-4E3F-BB65-8BF7C4DBDF0F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53272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特征值的计算不讲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8ACDDF-A00C-4FE2-931D-989C63A8DE53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0216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特征值的计算不讲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8ACDDF-A00C-4FE2-931D-989C63A8DE53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653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特征值的计算不讲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8ACDDF-A00C-4FE2-931D-989C63A8DE53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91157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特征值的计算不讲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8ACDDF-A00C-4FE2-931D-989C63A8DE53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7801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特征值的计算不讲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8ACDDF-A00C-4FE2-931D-989C63A8DE53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6026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CB759A-9D75-4342-B2AA-D2630DC7264C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81984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CB759A-9D75-4342-B2AA-D2630DC7264C}" type="slidenum">
              <a:rPr lang="en-US" altLang="zh-CN" smtClean="0"/>
              <a:pPr>
                <a:defRPr/>
              </a:pPr>
              <a:t>88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01261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CB759A-9D75-4342-B2AA-D2630DC7264C}" type="slidenum">
              <a:rPr lang="en-US" altLang="zh-CN" smtClean="0"/>
              <a:pPr>
                <a:defRPr/>
              </a:pPr>
              <a:t>89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44684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CB759A-9D75-4342-B2AA-D2630DC7264C}" type="slidenum">
              <a:rPr lang="en-US" altLang="zh-CN" smtClean="0"/>
              <a:pPr>
                <a:defRPr/>
              </a:pPr>
              <a:t>93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88896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不难验证梯形公式和矩形公式均具有</a:t>
            </a:r>
            <a:r>
              <a:rPr lang="en-US" altLang="zh-CN" dirty="0"/>
              <a:t>1</a:t>
            </a:r>
            <a:r>
              <a:rPr lang="zh-CN" altLang="en-US" dirty="0"/>
              <a:t>阶精度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F93AE-4A82-4335-A537-7F2F66171275}" type="slidenum">
              <a:rPr lang="zh-CN" altLang="en-US" smtClean="0"/>
              <a:pPr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4084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如果</a:t>
            </a:r>
            <a:r>
              <a:rPr lang="en-US" altLang="zh-CN" dirty="0"/>
              <a:t>f(x)</a:t>
            </a:r>
            <a:r>
              <a:rPr lang="zh-CN" altLang="en-US" dirty="0"/>
              <a:t>是一个不高于</a:t>
            </a:r>
            <a:r>
              <a:rPr lang="en-US" altLang="zh-CN" dirty="0"/>
              <a:t>n</a:t>
            </a:r>
            <a:r>
              <a:rPr lang="zh-CN" altLang="en-US" dirty="0"/>
              <a:t>阶的多项式，</a:t>
            </a:r>
            <a:r>
              <a:rPr lang="en-US" altLang="zh-CN" dirty="0"/>
              <a:t>f^(n+1)</a:t>
            </a:r>
            <a:r>
              <a:rPr lang="zh-CN" altLang="en-US" dirty="0"/>
              <a:t>等于</a:t>
            </a:r>
            <a:r>
              <a:rPr lang="en-US" altLang="zh-CN" dirty="0"/>
              <a:t>0</a:t>
            </a:r>
            <a:r>
              <a:rPr lang="zh-CN" altLang="en-US" dirty="0"/>
              <a:t>，因此</a:t>
            </a:r>
            <a:r>
              <a:rPr lang="en-US" altLang="zh-CN" dirty="0"/>
              <a:t>n</a:t>
            </a:r>
            <a:r>
              <a:rPr lang="zh-CN" altLang="en-US" dirty="0"/>
              <a:t>阶插值型的代数精度至少是</a:t>
            </a:r>
            <a:r>
              <a:rPr lang="en-US" altLang="zh-CN" dirty="0"/>
              <a:t>n</a:t>
            </a:r>
            <a:r>
              <a:rPr lang="zh-CN" altLang="en-US" dirty="0"/>
              <a:t>阶的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F93AE-4A82-4335-A537-7F2F66171275}" type="slidenum">
              <a:rPr lang="zh-CN" altLang="en-US" smtClean="0"/>
              <a:pPr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1247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In(f)</a:t>
            </a:r>
            <a:r>
              <a:rPr lang="zh-CN" altLang="en-US" dirty="0"/>
              <a:t>表示近似积分值，</a:t>
            </a:r>
            <a:r>
              <a:rPr lang="en-US" altLang="zh-CN" dirty="0"/>
              <a:t>xi</a:t>
            </a:r>
            <a:r>
              <a:rPr lang="zh-CN" altLang="en-US" dirty="0"/>
              <a:t>为求积节点，</a:t>
            </a:r>
            <a:r>
              <a:rPr lang="en-US" altLang="zh-CN" dirty="0" err="1"/>
              <a:t>ai</a:t>
            </a:r>
            <a:r>
              <a:rPr lang="zh-CN" altLang="en-US" dirty="0"/>
              <a:t>为求积系数，确定</a:t>
            </a:r>
            <a:r>
              <a:rPr lang="en-US" altLang="zh-CN" dirty="0" err="1"/>
              <a:t>ai</a:t>
            </a:r>
            <a:r>
              <a:rPr lang="zh-CN" altLang="en-US" dirty="0"/>
              <a:t>的过程，就是构造数值积分的过程。</a:t>
            </a:r>
            <a:endParaRPr lang="en-US" altLang="zh-CN" dirty="0"/>
          </a:p>
          <a:p>
            <a:r>
              <a:rPr lang="en-US" altLang="zh-CN" dirty="0"/>
              <a:t>n</a:t>
            </a:r>
            <a:r>
              <a:rPr lang="zh-CN" altLang="en-US" dirty="0"/>
              <a:t>次代数精度，表明</a:t>
            </a:r>
            <a:r>
              <a:rPr lang="en-US" altLang="zh-CN" dirty="0"/>
              <a:t>1,x,…,</a:t>
            </a:r>
            <a:r>
              <a:rPr lang="en-US" altLang="zh-CN" dirty="0" err="1"/>
              <a:t>x^n</a:t>
            </a:r>
            <a:r>
              <a:rPr lang="zh-CN" altLang="en-US" dirty="0"/>
              <a:t>都能完全表示，此时</a:t>
            </a:r>
            <a:r>
              <a:rPr lang="en-US" altLang="zh-CN" dirty="0"/>
              <a:t>li(x)</a:t>
            </a:r>
            <a:r>
              <a:rPr lang="zh-CN" altLang="en-US" dirty="0"/>
              <a:t>也能完全便是，可推出</a:t>
            </a:r>
            <a:r>
              <a:rPr lang="en-US" altLang="zh-CN" dirty="0" err="1"/>
              <a:t>ai</a:t>
            </a:r>
            <a:r>
              <a:rPr lang="zh-CN" altLang="en-US" dirty="0"/>
              <a:t>就等于</a:t>
            </a:r>
            <a:r>
              <a:rPr lang="en-US" altLang="zh-CN" dirty="0"/>
              <a:t>li(x)</a:t>
            </a:r>
            <a:r>
              <a:rPr lang="zh-CN" altLang="en-US" dirty="0"/>
              <a:t>的积分，即</a:t>
            </a:r>
            <a:r>
              <a:rPr lang="en-US" altLang="zh-CN" dirty="0"/>
              <a:t>li(x)</a:t>
            </a:r>
            <a:r>
              <a:rPr lang="zh-CN" altLang="en-US" dirty="0"/>
              <a:t>就是它的基函数，它是插值型的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F93AE-4A82-4335-A537-7F2F66171275}" type="slidenum">
              <a:rPr lang="zh-CN" altLang="en-US" smtClean="0"/>
              <a:pPr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253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板书</a:t>
            </a:r>
            <a:r>
              <a:rPr lang="en-US" altLang="zh-CN" dirty="0"/>
              <a:t>li(x)</a:t>
            </a:r>
            <a:r>
              <a:rPr lang="zh-CN" altLang="en-US" dirty="0"/>
              <a:t>，和</a:t>
            </a:r>
            <a:r>
              <a:rPr lang="en-US" altLang="zh-CN" dirty="0" err="1"/>
              <a:t>ai</a:t>
            </a:r>
            <a:r>
              <a:rPr lang="en-US" altLang="zh-CN" dirty="0"/>
              <a:t>=li(x)</a:t>
            </a:r>
            <a:r>
              <a:rPr lang="zh-CN" altLang="en-US" dirty="0"/>
              <a:t>的积分公式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F93AE-4A82-4335-A537-7F2F66171275}" type="slidenum">
              <a:rPr lang="zh-CN" altLang="en-US" smtClean="0"/>
              <a:pPr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6123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令</a:t>
            </a:r>
            <a:r>
              <a:rPr lang="en-US" altLang="zh-CN" dirty="0"/>
              <a:t>f(x)=1,In(f)=(b-a).</a:t>
            </a:r>
            <a:r>
              <a:rPr lang="zh-CN" altLang="en-US" dirty="0"/>
              <a:t>求和</a:t>
            </a:r>
            <a:r>
              <a:rPr lang="en-US" altLang="zh-CN" dirty="0"/>
              <a:t>=b-a</a:t>
            </a:r>
            <a:r>
              <a:rPr lang="zh-CN" altLang="en-US" dirty="0"/>
              <a:t>，所以求和系数等于</a:t>
            </a:r>
            <a:r>
              <a:rPr lang="en-US" altLang="zh-CN" dirty="0"/>
              <a:t>1</a:t>
            </a:r>
          </a:p>
          <a:p>
            <a:r>
              <a:rPr lang="zh-CN" altLang="en-US" dirty="0"/>
              <a:t>板书定理</a:t>
            </a:r>
            <a:r>
              <a:rPr lang="en-US" altLang="zh-CN" dirty="0"/>
              <a:t>6.1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F93AE-4A82-4335-A537-7F2F66171275}" type="slidenum">
              <a:rPr lang="zh-CN" altLang="en-US" smtClean="0"/>
              <a:pPr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3522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证明思路：证明</a:t>
            </a:r>
            <a:r>
              <a:rPr lang="en-US" altLang="zh-CN" dirty="0" err="1"/>
              <a:t>En</a:t>
            </a:r>
            <a:r>
              <a:rPr lang="en-US" altLang="zh-CN" dirty="0"/>
              <a:t>(f)</a:t>
            </a:r>
            <a:r>
              <a:rPr lang="zh-CN" altLang="en-US" dirty="0"/>
              <a:t>公式对</a:t>
            </a:r>
            <a:r>
              <a:rPr lang="en-US" altLang="zh-CN" dirty="0"/>
              <a:t>x^(n+1)</a:t>
            </a:r>
            <a:r>
              <a:rPr lang="zh-CN" altLang="en-US" dirty="0"/>
              <a:t>的余项为</a:t>
            </a:r>
            <a:r>
              <a:rPr lang="en-US" altLang="zh-CN" dirty="0"/>
              <a:t>0</a:t>
            </a:r>
            <a:r>
              <a:rPr lang="zh-CN" altLang="en-US" dirty="0"/>
              <a:t>，</a:t>
            </a:r>
            <a:r>
              <a:rPr lang="en-US" altLang="zh-CN" dirty="0" err="1"/>
              <a:t>En</a:t>
            </a:r>
            <a:r>
              <a:rPr lang="en-US" altLang="zh-CN" dirty="0"/>
              <a:t>(x^(n+1)) = 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F93AE-4A82-4335-A537-7F2F66171275}" type="slidenum">
              <a:rPr lang="zh-CN" altLang="en-US" smtClean="0"/>
              <a:pPr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6537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CB759A-9D75-4342-B2AA-D2630DC7264C}" type="slidenum">
              <a:rPr lang="en-US" altLang="zh-CN" smtClean="0"/>
              <a:pPr>
                <a:defRPr/>
              </a:pPr>
              <a:t>112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2034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CB759A-9D75-4342-B2AA-D2630DC7264C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987549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隐式采用</a:t>
            </a:r>
            <a:r>
              <a:rPr lang="en-US" altLang="zh-CN" dirty="0" err="1"/>
              <a:t>picard</a:t>
            </a:r>
            <a:r>
              <a:rPr lang="zh-CN" altLang="en-US" dirty="0"/>
              <a:t>迭代方式求解，实际过程显示已经很接近真值，采用一步预估</a:t>
            </a:r>
            <a:r>
              <a:rPr lang="en-US" altLang="zh-CN" dirty="0"/>
              <a:t>-</a:t>
            </a:r>
            <a:r>
              <a:rPr lang="zh-CN" altLang="en-US" dirty="0"/>
              <a:t>校正即可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CB759A-9D75-4342-B2AA-D2630DC7264C}" type="slidenum">
              <a:rPr lang="en-US" altLang="zh-CN" smtClean="0"/>
              <a:pPr>
                <a:defRPr/>
              </a:pPr>
              <a:t>114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96883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显示欧拉公式，工作量小、精度低；梯形公式隐式，迭代求解，精度高；综合后先用显示公式求出一个初步的近似值，再用梯形公式校正一次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CB759A-9D75-4342-B2AA-D2630DC7264C}" type="slidenum">
              <a:rPr lang="en-US" altLang="zh-CN" smtClean="0"/>
              <a:pPr>
                <a:defRPr/>
              </a:pPr>
              <a:t>115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22888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CB759A-9D75-4342-B2AA-D2630DC7264C}" type="slidenum">
              <a:rPr lang="en-US" altLang="zh-CN" smtClean="0"/>
              <a:pPr>
                <a:defRPr/>
              </a:pPr>
              <a:t>126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68398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CB759A-9D75-4342-B2AA-D2630DC7264C}" type="slidenum">
              <a:rPr lang="en-US" altLang="zh-CN" smtClean="0"/>
              <a:pPr>
                <a:defRPr/>
              </a:pPr>
              <a:t>128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57733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CB759A-9D75-4342-B2AA-D2630DC7264C}" type="slidenum">
              <a:rPr lang="en-US" altLang="zh-CN" smtClean="0"/>
              <a:pPr>
                <a:defRPr/>
              </a:pPr>
              <a:t>129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535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24512-560B-4520-BBDD-DF5178F6319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2396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板书向量形式的迭代式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24512-560B-4520-BBDD-DF5178F6319F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651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24512-560B-4520-BBDD-DF5178F6319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9857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EB86C-E197-6683-6FD0-EF7201C98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D5060B1-68C5-382C-5EE4-00A18D19CE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1688C9B-A3E3-729B-F1C1-8E9178F9F5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91EC1D-ED22-C120-7E6A-6551768D8F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24512-560B-4520-BBDD-DF5178F6319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526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同学们自己试一下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6D5826-B09A-4E3F-BB65-8BF7C4DBDF0F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5387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板书</a:t>
            </a:r>
            <a:r>
              <a:rPr lang="en-US" altLang="zh-CN" dirty="0"/>
              <a:t>LDL</a:t>
            </a:r>
            <a:r>
              <a:rPr lang="zh-CN" altLang="en-US" dirty="0"/>
              <a:t>分解公式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6D5826-B09A-4E3F-BB65-8BF7C4DBDF0F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155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6"/>
          <p:cNvSpPr/>
          <p:nvPr userDrawn="1"/>
        </p:nvSpPr>
        <p:spPr>
          <a:xfrm>
            <a:off x="1588" y="4422775"/>
            <a:ext cx="9150350" cy="2008188"/>
          </a:xfrm>
          <a:prstGeom prst="rect">
            <a:avLst/>
          </a:prstGeom>
          <a:solidFill>
            <a:srgbClr val="005826">
              <a:alpha val="37000"/>
            </a:srgbClr>
          </a:soli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377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ru-RU" sz="1400" b="1" dirty="0">
              <a:solidFill>
                <a:prstClr val="white"/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cs typeface="Open Sans" charset="0"/>
              <a:sym typeface="Source Han Serif SC" panose="02020400000000000000" pitchFamily="18" charset="-122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9525" y="-39688"/>
            <a:ext cx="9163050" cy="258763"/>
          </a:xfrm>
          <a:prstGeom prst="rect">
            <a:avLst/>
          </a:prstGeom>
          <a:solidFill>
            <a:srgbClr val="005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 b="1" dirty="0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6" name="Rectangle 101"/>
          <p:cNvSpPr>
            <a:spLocks noChangeArrowheads="1"/>
          </p:cNvSpPr>
          <p:nvPr userDrawn="1"/>
        </p:nvSpPr>
        <p:spPr bwMode="auto">
          <a:xfrm>
            <a:off x="-28575" y="6421438"/>
            <a:ext cx="9191625" cy="439737"/>
          </a:xfrm>
          <a:prstGeom prst="rect">
            <a:avLst/>
          </a:prstGeom>
          <a:solidFill>
            <a:srgbClr val="005826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9pPr>
          </a:lstStyle>
          <a:p>
            <a:pPr eaLnBrk="1" hangingPunct="1">
              <a:buFont typeface="Arial" panose="020B0604020202090204" pitchFamily="34" charset="0"/>
              <a:buNone/>
              <a:defRPr/>
            </a:pPr>
            <a:endParaRPr lang="zh-CN" altLang="en-US" sz="1800" b="1">
              <a:solidFill>
                <a:srgbClr val="000066"/>
              </a:solidFill>
            </a:endParaRPr>
          </a:p>
        </p:txBody>
      </p:sp>
      <p:sp>
        <p:nvSpPr>
          <p:cNvPr id="7" name="日期占位符 5"/>
          <p:cNvSpPr txBox="1">
            <a:spLocks/>
          </p:cNvSpPr>
          <p:nvPr userDrawn="1"/>
        </p:nvSpPr>
        <p:spPr bwMode="white">
          <a:xfrm>
            <a:off x="1376363" y="6432550"/>
            <a:ext cx="1935162" cy="4127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1400" kern="1200">
                <a:solidFill>
                  <a:schemeClr val="bg1"/>
                </a:solidFill>
                <a:latin typeface="+mn-lt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zh-CN" altLang="en-US" sz="1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物理与天文学院</a:t>
            </a:r>
            <a:endParaRPr lang="en-US" altLang="zh-CN" sz="1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日期占位符 5"/>
          <p:cNvSpPr txBox="1">
            <a:spLocks/>
          </p:cNvSpPr>
          <p:nvPr userDrawn="1"/>
        </p:nvSpPr>
        <p:spPr bwMode="white">
          <a:xfrm>
            <a:off x="6086475" y="6443663"/>
            <a:ext cx="3057525" cy="3095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1400" kern="1200">
                <a:solidFill>
                  <a:schemeClr val="bg1"/>
                </a:solidFill>
                <a:latin typeface="+mn-lt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r">
              <a:defRPr/>
            </a:pPr>
            <a:r>
              <a:rPr lang="en-US" altLang="zh-CN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http://spa.sysu.edu.cn/</a:t>
            </a:r>
          </a:p>
        </p:txBody>
      </p:sp>
      <p:pic>
        <p:nvPicPr>
          <p:cNvPr id="9" name="Picture 1684" descr="https://timgsa.baidu.com/timg?image&amp;quality=80&amp;size=b9999_10000&amp;sec=1599976100289&amp;di=04dec1f1645d352fbb6dfc9600db629d&amp;imgtype=0&amp;src=http%3A%2F%2Fb-ssl.duitang.com%2Fuploads%2Fitem%2F201812%2F25%2F20181225231818_lxlxv.jpg"/>
          <p:cNvPicPr>
            <a:picLocks noChangeArrowheads="1"/>
          </p:cNvPicPr>
          <p:nvPr userDrawn="1"/>
        </p:nvPicPr>
        <p:blipFill rotWithShape="1">
          <a:blip r:embed="rId2" cstate="print"/>
          <a:srcRect l="1123"/>
          <a:stretch/>
        </p:blipFill>
        <p:spPr bwMode="auto">
          <a:xfrm>
            <a:off x="6084301" y="4451291"/>
            <a:ext cx="2903397" cy="1890630"/>
          </a:xfrm>
          <a:prstGeom prst="rect">
            <a:avLst/>
          </a:prstGeom>
          <a:noFill/>
          <a:ln w="19050">
            <a:solidFill>
              <a:schemeClr val="bg1">
                <a:alpha val="98000"/>
              </a:schemeClr>
            </a:solidFill>
          </a:ln>
          <a:effectLst>
            <a:softEdge rad="25400"/>
          </a:effectLst>
        </p:spPr>
      </p:pic>
      <p:pic>
        <p:nvPicPr>
          <p:cNvPr id="10" name="Picture 1691" descr="http://yzhibin.enoya.com/data/attachment/forum/201809/25/152751j8ccdnr1n4c9v5bc.jpg"/>
          <p:cNvPicPr>
            <a:picLocks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56302" y="4464818"/>
            <a:ext cx="2788272" cy="1890631"/>
          </a:xfrm>
          <a:prstGeom prst="rect">
            <a:avLst/>
          </a:prstGeom>
          <a:noFill/>
          <a:ln w="19050">
            <a:solidFill>
              <a:schemeClr val="bg1">
                <a:alpha val="98000"/>
              </a:schemeClr>
            </a:solidFill>
          </a:ln>
          <a:effectLst>
            <a:softEdge rad="25400"/>
          </a:effectLst>
        </p:spPr>
      </p:pic>
      <p:pic>
        <p:nvPicPr>
          <p:cNvPr id="11" name="Picture 1686" descr="https://timgsa.baidu.com/timg?image&amp;quality=80&amp;size=b9999_10000&amp;sec=1599976260100&amp;di=e91922015e156d94d9db7e4d7a620e5f&amp;imgtype=0&amp;src=http%3A%2F%2Fimg6.cache.netease.com%2Ftech%2F2016%2F2%2F12%2F201602121128054adba_550.jpg"/>
          <p:cNvPicPr>
            <a:picLocks noChangeArrowheads="1"/>
          </p:cNvPicPr>
          <p:nvPr userDrawn="1"/>
        </p:nvPicPr>
        <p:blipFill rotWithShape="1">
          <a:blip r:embed="rId4"/>
          <a:srcRect l="295"/>
          <a:stretch/>
        </p:blipFill>
        <p:spPr bwMode="auto">
          <a:xfrm>
            <a:off x="3059700" y="4458962"/>
            <a:ext cx="2903396" cy="1890631"/>
          </a:xfrm>
          <a:prstGeom prst="rect">
            <a:avLst/>
          </a:prstGeom>
          <a:noFill/>
          <a:ln w="19050">
            <a:solidFill>
              <a:schemeClr val="bg1">
                <a:alpha val="98000"/>
              </a:schemeClr>
            </a:solidFill>
          </a:ln>
          <a:effectLst>
            <a:softEdge rad="25400"/>
          </a:effectLst>
        </p:spPr>
      </p:pic>
      <p:sp>
        <p:nvSpPr>
          <p:cNvPr id="12" name="任意多边形: 形状 11"/>
          <p:cNvSpPr/>
          <p:nvPr userDrawn="1"/>
        </p:nvSpPr>
        <p:spPr>
          <a:xfrm>
            <a:off x="920750" y="1222375"/>
            <a:ext cx="7278688" cy="3059113"/>
          </a:xfrm>
          <a:custGeom>
            <a:avLst/>
            <a:gdLst>
              <a:gd name="connsiteX0" fmla="*/ 0 w 6769100"/>
              <a:gd name="connsiteY0" fmla="*/ 0 h 2879724"/>
              <a:gd name="connsiteX1" fmla="*/ 6769100 w 6769100"/>
              <a:gd name="connsiteY1" fmla="*/ 0 h 2879724"/>
              <a:gd name="connsiteX2" fmla="*/ 6769100 w 6769100"/>
              <a:gd name="connsiteY2" fmla="*/ 2879724 h 2879724"/>
              <a:gd name="connsiteX3" fmla="*/ 6574071 w 6769100"/>
              <a:gd name="connsiteY3" fmla="*/ 2879724 h 2879724"/>
              <a:gd name="connsiteX4" fmla="*/ 6574071 w 6769100"/>
              <a:gd name="connsiteY4" fmla="*/ 2022761 h 2879724"/>
              <a:gd name="connsiteX5" fmla="*/ 5907894 w 6769100"/>
              <a:gd name="connsiteY5" fmla="*/ 2022761 h 2879724"/>
              <a:gd name="connsiteX6" fmla="*/ 5907894 w 6769100"/>
              <a:gd name="connsiteY6" fmla="*/ 2879724 h 2879724"/>
              <a:gd name="connsiteX7" fmla="*/ 0 w 6769100"/>
              <a:gd name="connsiteY7" fmla="*/ 2879724 h 2879724"/>
              <a:gd name="connsiteX0" fmla="*/ 0 w 6769100"/>
              <a:gd name="connsiteY0" fmla="*/ 0 h 2879724"/>
              <a:gd name="connsiteX1" fmla="*/ 6769100 w 6769100"/>
              <a:gd name="connsiteY1" fmla="*/ 0 h 2879724"/>
              <a:gd name="connsiteX2" fmla="*/ 6769100 w 6769100"/>
              <a:gd name="connsiteY2" fmla="*/ 2879724 h 2879724"/>
              <a:gd name="connsiteX3" fmla="*/ 6574071 w 6769100"/>
              <a:gd name="connsiteY3" fmla="*/ 2879724 h 2879724"/>
              <a:gd name="connsiteX4" fmla="*/ 5907894 w 6769100"/>
              <a:gd name="connsiteY4" fmla="*/ 2022761 h 2879724"/>
              <a:gd name="connsiteX5" fmla="*/ 5907894 w 6769100"/>
              <a:gd name="connsiteY5" fmla="*/ 2879724 h 2879724"/>
              <a:gd name="connsiteX6" fmla="*/ 0 w 6769100"/>
              <a:gd name="connsiteY6" fmla="*/ 2879724 h 2879724"/>
              <a:gd name="connsiteX7" fmla="*/ 0 w 6769100"/>
              <a:gd name="connsiteY7" fmla="*/ 0 h 2879724"/>
              <a:gd name="connsiteX0" fmla="*/ 0 w 6769100"/>
              <a:gd name="connsiteY0" fmla="*/ 0 h 2879724"/>
              <a:gd name="connsiteX1" fmla="*/ 6769100 w 6769100"/>
              <a:gd name="connsiteY1" fmla="*/ 0 h 2879724"/>
              <a:gd name="connsiteX2" fmla="*/ 6769100 w 6769100"/>
              <a:gd name="connsiteY2" fmla="*/ 2879724 h 2879724"/>
              <a:gd name="connsiteX3" fmla="*/ 5907894 w 6769100"/>
              <a:gd name="connsiteY3" fmla="*/ 2022761 h 2879724"/>
              <a:gd name="connsiteX4" fmla="*/ 5907894 w 6769100"/>
              <a:gd name="connsiteY4" fmla="*/ 2879724 h 2879724"/>
              <a:gd name="connsiteX5" fmla="*/ 0 w 6769100"/>
              <a:gd name="connsiteY5" fmla="*/ 2879724 h 2879724"/>
              <a:gd name="connsiteX6" fmla="*/ 0 w 6769100"/>
              <a:gd name="connsiteY6" fmla="*/ 0 h 2879724"/>
              <a:gd name="connsiteX0" fmla="*/ 5907894 w 6769100"/>
              <a:gd name="connsiteY0" fmla="*/ 2022761 h 2879724"/>
              <a:gd name="connsiteX1" fmla="*/ 5907894 w 6769100"/>
              <a:gd name="connsiteY1" fmla="*/ 2879724 h 2879724"/>
              <a:gd name="connsiteX2" fmla="*/ 0 w 6769100"/>
              <a:gd name="connsiteY2" fmla="*/ 2879724 h 2879724"/>
              <a:gd name="connsiteX3" fmla="*/ 0 w 6769100"/>
              <a:gd name="connsiteY3" fmla="*/ 0 h 2879724"/>
              <a:gd name="connsiteX4" fmla="*/ 6769100 w 6769100"/>
              <a:gd name="connsiteY4" fmla="*/ 0 h 2879724"/>
              <a:gd name="connsiteX5" fmla="*/ 6769100 w 6769100"/>
              <a:gd name="connsiteY5" fmla="*/ 2879724 h 2879724"/>
              <a:gd name="connsiteX6" fmla="*/ 5999334 w 6769100"/>
              <a:gd name="connsiteY6" fmla="*/ 2114201 h 2879724"/>
              <a:gd name="connsiteX0" fmla="*/ 5907894 w 6769100"/>
              <a:gd name="connsiteY0" fmla="*/ 2022761 h 2879724"/>
              <a:gd name="connsiteX1" fmla="*/ 5907894 w 6769100"/>
              <a:gd name="connsiteY1" fmla="*/ 2879724 h 2879724"/>
              <a:gd name="connsiteX2" fmla="*/ 0 w 6769100"/>
              <a:gd name="connsiteY2" fmla="*/ 2879724 h 2879724"/>
              <a:gd name="connsiteX3" fmla="*/ 0 w 6769100"/>
              <a:gd name="connsiteY3" fmla="*/ 0 h 2879724"/>
              <a:gd name="connsiteX4" fmla="*/ 6769100 w 6769100"/>
              <a:gd name="connsiteY4" fmla="*/ 0 h 2879724"/>
              <a:gd name="connsiteX5" fmla="*/ 6769100 w 6769100"/>
              <a:gd name="connsiteY5" fmla="*/ 2879724 h 2879724"/>
              <a:gd name="connsiteX0" fmla="*/ 5907894 w 6769100"/>
              <a:gd name="connsiteY0" fmla="*/ 2022761 h 3329429"/>
              <a:gd name="connsiteX1" fmla="*/ 5907894 w 6769100"/>
              <a:gd name="connsiteY1" fmla="*/ 2879724 h 3329429"/>
              <a:gd name="connsiteX2" fmla="*/ 0 w 6769100"/>
              <a:gd name="connsiteY2" fmla="*/ 2879724 h 3329429"/>
              <a:gd name="connsiteX3" fmla="*/ 0 w 6769100"/>
              <a:gd name="connsiteY3" fmla="*/ 0 h 3329429"/>
              <a:gd name="connsiteX4" fmla="*/ 6769100 w 6769100"/>
              <a:gd name="connsiteY4" fmla="*/ 0 h 3329429"/>
              <a:gd name="connsiteX5" fmla="*/ 6754110 w 6769100"/>
              <a:gd name="connsiteY5" fmla="*/ 3329429 h 3329429"/>
              <a:gd name="connsiteX0" fmla="*/ 5907894 w 6773713"/>
              <a:gd name="connsiteY0" fmla="*/ 2022761 h 3329429"/>
              <a:gd name="connsiteX1" fmla="*/ 5907894 w 6773713"/>
              <a:gd name="connsiteY1" fmla="*/ 2879724 h 3329429"/>
              <a:gd name="connsiteX2" fmla="*/ 0 w 6773713"/>
              <a:gd name="connsiteY2" fmla="*/ 2879724 h 3329429"/>
              <a:gd name="connsiteX3" fmla="*/ 0 w 6773713"/>
              <a:gd name="connsiteY3" fmla="*/ 0 h 3329429"/>
              <a:gd name="connsiteX4" fmla="*/ 6769100 w 6773713"/>
              <a:gd name="connsiteY4" fmla="*/ 0 h 3329429"/>
              <a:gd name="connsiteX5" fmla="*/ 6772582 w 6773713"/>
              <a:gd name="connsiteY5" fmla="*/ 3329429 h 332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3713" h="3329429">
                <a:moveTo>
                  <a:pt x="5907894" y="2022761"/>
                </a:moveTo>
                <a:lnTo>
                  <a:pt x="5907894" y="2879724"/>
                </a:lnTo>
                <a:lnTo>
                  <a:pt x="0" y="2879724"/>
                </a:lnTo>
                <a:lnTo>
                  <a:pt x="0" y="0"/>
                </a:lnTo>
                <a:lnTo>
                  <a:pt x="6769100" y="0"/>
                </a:lnTo>
                <a:cubicBezTo>
                  <a:pt x="6764103" y="1109810"/>
                  <a:pt x="6777579" y="2219619"/>
                  <a:pt x="6772582" y="3329429"/>
                </a:cubicBezTo>
              </a:path>
            </a:pathLst>
          </a:custGeom>
          <a:noFill/>
          <a:ln w="50800">
            <a:solidFill>
              <a:srgbClr val="0058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800" dirty="0">
              <a:solidFill>
                <a:srgbClr val="FFFFFF"/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3" name="椭圆 12"/>
          <p:cNvSpPr/>
          <p:nvPr userDrawn="1"/>
        </p:nvSpPr>
        <p:spPr bwMode="auto">
          <a:xfrm>
            <a:off x="104775" y="442913"/>
            <a:ext cx="1866900" cy="1762125"/>
          </a:xfrm>
          <a:prstGeom prst="ellipse">
            <a:avLst/>
          </a:prstGeom>
          <a:solidFill>
            <a:schemeClr val="bg1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dirty="0">
              <a:solidFill>
                <a:srgbClr val="000066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14" name="图片 2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342900"/>
            <a:ext cx="1866900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23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6421438"/>
            <a:ext cx="1370013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35536" y="1861619"/>
            <a:ext cx="5848773" cy="744488"/>
          </a:xfrm>
          <a:prstGeom prst="rect">
            <a:avLst/>
          </a:prstGeom>
        </p:spPr>
        <p:txBody>
          <a:bodyPr/>
          <a:lstStyle>
            <a:lvl1pPr algn="ctr">
              <a:defRPr sz="3200">
                <a:solidFill>
                  <a:srgbClr val="005826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en-US" altLang="zh-CN" noProof="1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76793" y="3149635"/>
            <a:ext cx="3566258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000">
                <a:solidFill>
                  <a:srgbClr val="005826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noProof="1"/>
              <a:t>单击此处编辑母版副标题样式</a:t>
            </a:r>
            <a:endParaRPr lang="en-US" altLang="zh-CN" noProof="1"/>
          </a:p>
        </p:txBody>
      </p:sp>
    </p:spTree>
    <p:extLst>
      <p:ext uri="{BB962C8B-B14F-4D97-AF65-F5344CB8AC3E}">
        <p14:creationId xmlns:p14="http://schemas.microsoft.com/office/powerpoint/2010/main" val="394850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860D16-FFBB-443E-8D38-8F3CE7A46BE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1889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59264B-F816-4A82-AC9E-D1DB07AA985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761108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0CFCDF-D83A-409D-97F7-35E42DF4645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1728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4E5F95-0723-431D-929C-13051B4DF59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34102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B12A29-AA7C-4F13-823D-01198FB1A15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73246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EE91B9-D873-4951-BF1D-165F5E69D0E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5849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2F5F79-AD04-47EE-BD43-D4A8E8F0C61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78239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00AA9B-0484-4E39-AD24-85B8D7C9053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42196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sz="24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A54D09D-4F49-4C6B-870D-2D64D96816A5}" type="datetimeFigureOut"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12/29/2024</a:t>
            </a:fld>
            <a:endParaRPr kumimoji="1" lang="en-US" sz="24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lnSpc>
                <a:spcPts val="1590"/>
              </a:lnSpc>
            </a:pPr>
            <a:fld id="{9A0DB2DC-4C9A-4742-B13C-FB6460FD3503}" type="slidenum">
              <a:rPr lang="zh-CN" altLang="zh-CN" dirty="0"/>
              <a:t>‹#›</a:t>
            </a:fld>
            <a:endParaRPr lang="zh-CN" altLang="zh-CN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44973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FBCF58E-397C-48B1-83D7-8DCD9A6758D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120F868-4B18-4B65-9C94-1B02562CDA6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87E4554-F411-45B9-B548-59F00CF273B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A98E66-7D9B-4EF6-8D68-9D7E54A6C14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3596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B2B410-A1F9-4A36-9EA3-3C4348E9CE04}" type="slidenum">
              <a:rPr lang="en-US" altLang="zh-CN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89735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AEAE152-8E10-44C7-96A5-2648646B388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A3BACC2-2C63-4911-BF5B-805603778EF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566C1F4-7804-42EE-851B-03C17229E4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5DCB92-D5B9-4647-9DCC-22DEE14A485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98100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5D0F444-647E-45F7-8A7B-7145BE39399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2701A9C-6F80-4EBD-A96E-AB33527AA8B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E3DAA63-9FB1-4722-863B-4A291C1EC3B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B26A1A-9DAE-4780-A199-20E49CDA15A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139360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93E111-2075-448B-8203-F0A913FFC8C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B1B001-D40F-4A20-BC77-492570817F1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09DF57-F228-4639-A3AF-9C01948848E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9EDA1-7A11-43F8-8B89-8C4F9B75EFE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82721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3EA398A-8262-4DE0-B669-305026D1CF5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63CB730-3A25-4561-A341-4497A6D94EC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00C5636-2FC7-43C4-8533-26F5D104DD7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80416A-2384-4A5B-9D7C-02387F79092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881723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36E06AF5-C767-4454-904C-A14EFFBE6AA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A1D01E2-E99B-4402-A2B3-8C5A47019F1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CDCD0F0-8761-4DEF-8F8A-4EBB23E0AD7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DC5F9A-5E2C-4718-98C4-1A1E1EDD691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70172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83A2AB2-82DF-426F-A0B2-4916FAD6F18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6EA884BD-8B99-46F7-B18C-0B3481FDDB2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D4E26E3-A165-4EB4-96F6-83C2DFB57BB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398F1F-B724-42F0-AA2E-7F5D6867C4E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260223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07EBFD-06FC-451C-B61C-831D41DA373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5AA032-21A2-4F0D-AAAD-490A1E1FF11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273A52-761E-40AA-8729-AC3BFE0E87A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6AC181-FDFB-4E1F-9095-A3BACEF2A89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35173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C9179C-CCFB-473C-8151-B63A97FB2D9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84132F-BBA3-4D4B-8046-77DD91BAC51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77FBF2-1639-4C86-AB84-B628B208AE0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0ED3C2-BB00-4573-9ADE-4B0E5DCF559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2487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F4890FD-77A1-4ED0-A70F-538797A65B1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7497E67-B0EF-41D3-A6C6-7AA5D25C508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1C4860D-0BF6-40C8-83C6-38D63B16C86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C81AC8-55E2-4595-B4E6-D7DAC552DAC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54218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182B60F-79D6-437A-9B10-3DB601C3508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E94A781-91E7-40AB-BC19-6318B15A7CB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38ACC28-EB18-45E3-A3E9-71298B44580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6B895C-2A3F-4A42-8D9A-AF9F29DDCF6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6884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9525" y="-39688"/>
            <a:ext cx="9163050" cy="258763"/>
          </a:xfrm>
          <a:prstGeom prst="rect">
            <a:avLst/>
          </a:prstGeom>
          <a:solidFill>
            <a:srgbClr val="005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 b="1" dirty="0">
              <a:solidFill>
                <a:srgbClr val="FFFFFF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3" name="Rectangle 101"/>
          <p:cNvSpPr>
            <a:spLocks noChangeArrowheads="1"/>
          </p:cNvSpPr>
          <p:nvPr userDrawn="1"/>
        </p:nvSpPr>
        <p:spPr bwMode="auto">
          <a:xfrm>
            <a:off x="-28575" y="6421438"/>
            <a:ext cx="9191625" cy="439737"/>
          </a:xfrm>
          <a:prstGeom prst="rect">
            <a:avLst/>
          </a:prstGeom>
          <a:solidFill>
            <a:srgbClr val="005826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9pPr>
          </a:lstStyle>
          <a:p>
            <a:pPr eaLnBrk="1" hangingPunct="1">
              <a:buFont typeface="Arial" panose="020B0604020202090204" pitchFamily="34" charset="0"/>
              <a:buNone/>
              <a:defRPr/>
            </a:pPr>
            <a:endParaRPr lang="zh-CN" altLang="en-US" sz="1800" b="1">
              <a:solidFill>
                <a:srgbClr val="000066"/>
              </a:solidFill>
            </a:endParaRPr>
          </a:p>
        </p:txBody>
      </p:sp>
      <p:sp>
        <p:nvSpPr>
          <p:cNvPr id="4" name="日期占位符 5"/>
          <p:cNvSpPr txBox="1">
            <a:spLocks/>
          </p:cNvSpPr>
          <p:nvPr userDrawn="1"/>
        </p:nvSpPr>
        <p:spPr bwMode="white">
          <a:xfrm>
            <a:off x="1404938" y="6446838"/>
            <a:ext cx="1863725" cy="4111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1400" kern="1200">
                <a:solidFill>
                  <a:schemeClr val="bg1"/>
                </a:solidFill>
                <a:latin typeface="+mn-lt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zh-CN" altLang="en-US" sz="1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物理与天文学院</a:t>
            </a:r>
            <a:endParaRPr lang="en-US" altLang="zh-CN" sz="1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日期占位符 5"/>
          <p:cNvSpPr txBox="1">
            <a:spLocks/>
          </p:cNvSpPr>
          <p:nvPr userDrawn="1"/>
        </p:nvSpPr>
        <p:spPr bwMode="white">
          <a:xfrm>
            <a:off x="6022975" y="6443663"/>
            <a:ext cx="3057525" cy="4111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1400" kern="1200">
                <a:solidFill>
                  <a:schemeClr val="bg1"/>
                </a:solidFill>
                <a:latin typeface="+mn-lt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r">
              <a:defRPr/>
            </a:pPr>
            <a:r>
              <a:rPr lang="en-US" altLang="zh-CN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http://spa.sysu.edu.cn/</a:t>
            </a:r>
          </a:p>
        </p:txBody>
      </p:sp>
      <p:sp>
        <p:nvSpPr>
          <p:cNvPr id="6" name="任意多边形: 形状 5"/>
          <p:cNvSpPr/>
          <p:nvPr userDrawn="1"/>
        </p:nvSpPr>
        <p:spPr>
          <a:xfrm>
            <a:off x="920750" y="1222375"/>
            <a:ext cx="7278688" cy="3059113"/>
          </a:xfrm>
          <a:custGeom>
            <a:avLst/>
            <a:gdLst>
              <a:gd name="connsiteX0" fmla="*/ 0 w 6769100"/>
              <a:gd name="connsiteY0" fmla="*/ 0 h 2879724"/>
              <a:gd name="connsiteX1" fmla="*/ 6769100 w 6769100"/>
              <a:gd name="connsiteY1" fmla="*/ 0 h 2879724"/>
              <a:gd name="connsiteX2" fmla="*/ 6769100 w 6769100"/>
              <a:gd name="connsiteY2" fmla="*/ 2879724 h 2879724"/>
              <a:gd name="connsiteX3" fmla="*/ 6574071 w 6769100"/>
              <a:gd name="connsiteY3" fmla="*/ 2879724 h 2879724"/>
              <a:gd name="connsiteX4" fmla="*/ 6574071 w 6769100"/>
              <a:gd name="connsiteY4" fmla="*/ 2022761 h 2879724"/>
              <a:gd name="connsiteX5" fmla="*/ 5907894 w 6769100"/>
              <a:gd name="connsiteY5" fmla="*/ 2022761 h 2879724"/>
              <a:gd name="connsiteX6" fmla="*/ 5907894 w 6769100"/>
              <a:gd name="connsiteY6" fmla="*/ 2879724 h 2879724"/>
              <a:gd name="connsiteX7" fmla="*/ 0 w 6769100"/>
              <a:gd name="connsiteY7" fmla="*/ 2879724 h 2879724"/>
              <a:gd name="connsiteX0" fmla="*/ 0 w 6769100"/>
              <a:gd name="connsiteY0" fmla="*/ 0 h 2879724"/>
              <a:gd name="connsiteX1" fmla="*/ 6769100 w 6769100"/>
              <a:gd name="connsiteY1" fmla="*/ 0 h 2879724"/>
              <a:gd name="connsiteX2" fmla="*/ 6769100 w 6769100"/>
              <a:gd name="connsiteY2" fmla="*/ 2879724 h 2879724"/>
              <a:gd name="connsiteX3" fmla="*/ 6574071 w 6769100"/>
              <a:gd name="connsiteY3" fmla="*/ 2879724 h 2879724"/>
              <a:gd name="connsiteX4" fmla="*/ 5907894 w 6769100"/>
              <a:gd name="connsiteY4" fmla="*/ 2022761 h 2879724"/>
              <a:gd name="connsiteX5" fmla="*/ 5907894 w 6769100"/>
              <a:gd name="connsiteY5" fmla="*/ 2879724 h 2879724"/>
              <a:gd name="connsiteX6" fmla="*/ 0 w 6769100"/>
              <a:gd name="connsiteY6" fmla="*/ 2879724 h 2879724"/>
              <a:gd name="connsiteX7" fmla="*/ 0 w 6769100"/>
              <a:gd name="connsiteY7" fmla="*/ 0 h 2879724"/>
              <a:gd name="connsiteX0" fmla="*/ 0 w 6769100"/>
              <a:gd name="connsiteY0" fmla="*/ 0 h 2879724"/>
              <a:gd name="connsiteX1" fmla="*/ 6769100 w 6769100"/>
              <a:gd name="connsiteY1" fmla="*/ 0 h 2879724"/>
              <a:gd name="connsiteX2" fmla="*/ 6769100 w 6769100"/>
              <a:gd name="connsiteY2" fmla="*/ 2879724 h 2879724"/>
              <a:gd name="connsiteX3" fmla="*/ 5907894 w 6769100"/>
              <a:gd name="connsiteY3" fmla="*/ 2022761 h 2879724"/>
              <a:gd name="connsiteX4" fmla="*/ 5907894 w 6769100"/>
              <a:gd name="connsiteY4" fmla="*/ 2879724 h 2879724"/>
              <a:gd name="connsiteX5" fmla="*/ 0 w 6769100"/>
              <a:gd name="connsiteY5" fmla="*/ 2879724 h 2879724"/>
              <a:gd name="connsiteX6" fmla="*/ 0 w 6769100"/>
              <a:gd name="connsiteY6" fmla="*/ 0 h 2879724"/>
              <a:gd name="connsiteX0" fmla="*/ 5907894 w 6769100"/>
              <a:gd name="connsiteY0" fmla="*/ 2022761 h 2879724"/>
              <a:gd name="connsiteX1" fmla="*/ 5907894 w 6769100"/>
              <a:gd name="connsiteY1" fmla="*/ 2879724 h 2879724"/>
              <a:gd name="connsiteX2" fmla="*/ 0 w 6769100"/>
              <a:gd name="connsiteY2" fmla="*/ 2879724 h 2879724"/>
              <a:gd name="connsiteX3" fmla="*/ 0 w 6769100"/>
              <a:gd name="connsiteY3" fmla="*/ 0 h 2879724"/>
              <a:gd name="connsiteX4" fmla="*/ 6769100 w 6769100"/>
              <a:gd name="connsiteY4" fmla="*/ 0 h 2879724"/>
              <a:gd name="connsiteX5" fmla="*/ 6769100 w 6769100"/>
              <a:gd name="connsiteY5" fmla="*/ 2879724 h 2879724"/>
              <a:gd name="connsiteX6" fmla="*/ 5999334 w 6769100"/>
              <a:gd name="connsiteY6" fmla="*/ 2114201 h 2879724"/>
              <a:gd name="connsiteX0" fmla="*/ 5907894 w 6769100"/>
              <a:gd name="connsiteY0" fmla="*/ 2022761 h 2879724"/>
              <a:gd name="connsiteX1" fmla="*/ 5907894 w 6769100"/>
              <a:gd name="connsiteY1" fmla="*/ 2879724 h 2879724"/>
              <a:gd name="connsiteX2" fmla="*/ 0 w 6769100"/>
              <a:gd name="connsiteY2" fmla="*/ 2879724 h 2879724"/>
              <a:gd name="connsiteX3" fmla="*/ 0 w 6769100"/>
              <a:gd name="connsiteY3" fmla="*/ 0 h 2879724"/>
              <a:gd name="connsiteX4" fmla="*/ 6769100 w 6769100"/>
              <a:gd name="connsiteY4" fmla="*/ 0 h 2879724"/>
              <a:gd name="connsiteX5" fmla="*/ 6769100 w 6769100"/>
              <a:gd name="connsiteY5" fmla="*/ 2879724 h 2879724"/>
              <a:gd name="connsiteX0" fmla="*/ 5907894 w 6769100"/>
              <a:gd name="connsiteY0" fmla="*/ 2022761 h 3329429"/>
              <a:gd name="connsiteX1" fmla="*/ 5907894 w 6769100"/>
              <a:gd name="connsiteY1" fmla="*/ 2879724 h 3329429"/>
              <a:gd name="connsiteX2" fmla="*/ 0 w 6769100"/>
              <a:gd name="connsiteY2" fmla="*/ 2879724 h 3329429"/>
              <a:gd name="connsiteX3" fmla="*/ 0 w 6769100"/>
              <a:gd name="connsiteY3" fmla="*/ 0 h 3329429"/>
              <a:gd name="connsiteX4" fmla="*/ 6769100 w 6769100"/>
              <a:gd name="connsiteY4" fmla="*/ 0 h 3329429"/>
              <a:gd name="connsiteX5" fmla="*/ 6754110 w 6769100"/>
              <a:gd name="connsiteY5" fmla="*/ 3329429 h 3329429"/>
              <a:gd name="connsiteX0" fmla="*/ 5907894 w 6773713"/>
              <a:gd name="connsiteY0" fmla="*/ 2022761 h 3329429"/>
              <a:gd name="connsiteX1" fmla="*/ 5907894 w 6773713"/>
              <a:gd name="connsiteY1" fmla="*/ 2879724 h 3329429"/>
              <a:gd name="connsiteX2" fmla="*/ 0 w 6773713"/>
              <a:gd name="connsiteY2" fmla="*/ 2879724 h 3329429"/>
              <a:gd name="connsiteX3" fmla="*/ 0 w 6773713"/>
              <a:gd name="connsiteY3" fmla="*/ 0 h 3329429"/>
              <a:gd name="connsiteX4" fmla="*/ 6769100 w 6773713"/>
              <a:gd name="connsiteY4" fmla="*/ 0 h 3329429"/>
              <a:gd name="connsiteX5" fmla="*/ 6772582 w 6773713"/>
              <a:gd name="connsiteY5" fmla="*/ 3329429 h 332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3713" h="3329429">
                <a:moveTo>
                  <a:pt x="5907894" y="2022761"/>
                </a:moveTo>
                <a:lnTo>
                  <a:pt x="5907894" y="2879724"/>
                </a:lnTo>
                <a:lnTo>
                  <a:pt x="0" y="2879724"/>
                </a:lnTo>
                <a:lnTo>
                  <a:pt x="0" y="0"/>
                </a:lnTo>
                <a:lnTo>
                  <a:pt x="6769100" y="0"/>
                </a:lnTo>
                <a:cubicBezTo>
                  <a:pt x="6764103" y="1109810"/>
                  <a:pt x="6777579" y="2219619"/>
                  <a:pt x="6772582" y="3329429"/>
                </a:cubicBezTo>
              </a:path>
            </a:pathLst>
          </a:custGeom>
          <a:noFill/>
          <a:ln w="50800">
            <a:solidFill>
              <a:srgbClr val="0058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800" dirty="0">
              <a:solidFill>
                <a:srgbClr val="FFFFFF"/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7" name="椭圆 6"/>
          <p:cNvSpPr/>
          <p:nvPr userDrawn="1"/>
        </p:nvSpPr>
        <p:spPr bwMode="auto">
          <a:xfrm>
            <a:off x="104775" y="442913"/>
            <a:ext cx="1866900" cy="1762125"/>
          </a:xfrm>
          <a:prstGeom prst="ellipse">
            <a:avLst/>
          </a:prstGeom>
          <a:solidFill>
            <a:schemeClr val="bg1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dirty="0">
              <a:solidFill>
                <a:srgbClr val="000066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8" name="图片 1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342900"/>
            <a:ext cx="1866900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Прямоугольник 16"/>
          <p:cNvSpPr/>
          <p:nvPr userDrawn="1"/>
        </p:nvSpPr>
        <p:spPr>
          <a:xfrm>
            <a:off x="-7938" y="4405313"/>
            <a:ext cx="9134476" cy="2009775"/>
          </a:xfrm>
          <a:prstGeom prst="rect">
            <a:avLst/>
          </a:prstGeom>
          <a:solidFill>
            <a:srgbClr val="005826">
              <a:alpha val="37000"/>
            </a:srgbClr>
          </a:soli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377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ru-RU" sz="1400" b="1" dirty="0">
              <a:solidFill>
                <a:prstClr val="white"/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cs typeface="Open Sans" charset="0"/>
              <a:sym typeface="Source Han Serif SC" panose="02020400000000000000" pitchFamily="18" charset="-122"/>
            </a:endParaRPr>
          </a:p>
        </p:txBody>
      </p:sp>
      <p:pic>
        <p:nvPicPr>
          <p:cNvPr id="10" name="Picture 1684" descr="https://timgsa.baidu.com/timg?image&amp;quality=80&amp;size=b9999_10000&amp;sec=1599976100289&amp;di=04dec1f1645d352fbb6dfc9600db629d&amp;imgtype=0&amp;src=http%3A%2F%2Fb-ssl.duitang.com%2Fuploads%2Fitem%2F201812%2F25%2F20181225231818_lxlxv.jpg"/>
          <p:cNvPicPr>
            <a:picLocks noChangeArrowheads="1"/>
          </p:cNvPicPr>
          <p:nvPr userDrawn="1"/>
        </p:nvPicPr>
        <p:blipFill rotWithShape="1">
          <a:blip r:embed="rId3" cstate="print"/>
          <a:srcRect l="1123"/>
          <a:stretch/>
        </p:blipFill>
        <p:spPr bwMode="auto">
          <a:xfrm>
            <a:off x="6084301" y="4451291"/>
            <a:ext cx="2903397" cy="1890630"/>
          </a:xfrm>
          <a:prstGeom prst="rect">
            <a:avLst/>
          </a:prstGeom>
          <a:noFill/>
          <a:ln w="19050">
            <a:solidFill>
              <a:schemeClr val="bg1">
                <a:alpha val="98000"/>
              </a:schemeClr>
            </a:solidFill>
          </a:ln>
          <a:effectLst>
            <a:softEdge rad="25400"/>
          </a:effectLst>
        </p:spPr>
      </p:pic>
      <p:pic>
        <p:nvPicPr>
          <p:cNvPr id="11" name="Picture 1691" descr="http://yzhibin.enoya.com/data/attachment/forum/201809/25/152751j8ccdnr1n4c9v5bc.jpg"/>
          <p:cNvPicPr>
            <a:picLocks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56302" y="4464818"/>
            <a:ext cx="2788272" cy="1890631"/>
          </a:xfrm>
          <a:prstGeom prst="rect">
            <a:avLst/>
          </a:prstGeom>
          <a:noFill/>
          <a:ln w="19050">
            <a:solidFill>
              <a:schemeClr val="bg1">
                <a:alpha val="98000"/>
              </a:schemeClr>
            </a:solidFill>
          </a:ln>
          <a:effectLst>
            <a:softEdge rad="25400"/>
          </a:effectLst>
        </p:spPr>
      </p:pic>
      <p:pic>
        <p:nvPicPr>
          <p:cNvPr id="12" name="Picture 1686" descr="https://timgsa.baidu.com/timg?image&amp;quality=80&amp;size=b9999_10000&amp;sec=1599976260100&amp;di=e91922015e156d94d9db7e4d7a620e5f&amp;imgtype=0&amp;src=http%3A%2F%2Fimg6.cache.netease.com%2Ftech%2F2016%2F2%2F12%2F201602121128054adba_550.jpg"/>
          <p:cNvPicPr>
            <a:picLocks noChangeArrowheads="1"/>
          </p:cNvPicPr>
          <p:nvPr userDrawn="1"/>
        </p:nvPicPr>
        <p:blipFill rotWithShape="1">
          <a:blip r:embed="rId5"/>
          <a:srcRect l="295"/>
          <a:stretch/>
        </p:blipFill>
        <p:spPr bwMode="auto">
          <a:xfrm>
            <a:off x="3059700" y="4458962"/>
            <a:ext cx="2903396" cy="1890631"/>
          </a:xfrm>
          <a:prstGeom prst="rect">
            <a:avLst/>
          </a:prstGeom>
          <a:noFill/>
          <a:ln w="19050">
            <a:solidFill>
              <a:schemeClr val="bg1">
                <a:alpha val="98000"/>
              </a:schemeClr>
            </a:solidFill>
          </a:ln>
          <a:effectLst>
            <a:softEdge rad="25400"/>
          </a:effectLst>
        </p:spPr>
      </p:pic>
      <p:pic>
        <p:nvPicPr>
          <p:cNvPr id="13" name="图片 23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6421438"/>
            <a:ext cx="1370013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457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E29DFC-4889-434A-AFD4-4F6D7BA612B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CD1597-6C6D-42B2-8510-DEA2548081B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310AE8-41F7-424D-8020-D8259700386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0BD5A4-1440-472A-8074-255B5F01311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61848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EE98D68-C57B-426F-849E-42FBBE9C921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E6EB846-EC30-474E-83D2-939FE236E8B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8238EAE-EEFC-41DB-9FC2-75822E7C273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1B29C8-7009-4576-B3D2-3EF5A6F90E7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7260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74613"/>
            <a:ext cx="8001000" cy="8382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2000" y="1371600"/>
            <a:ext cx="7696200" cy="457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>
                <a:solidFill>
                  <a:srgbClr val="20A286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lvl1pPr>
          </a:lstStyle>
          <a:p>
            <a:pPr>
              <a:defRPr/>
            </a:pPr>
            <a:endParaRPr lang="en-US" altLang="zh-CN" sz="1800" b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200" b="1">
                <a:solidFill>
                  <a:srgbClr val="FF0000"/>
                </a:solidFill>
                <a:latin typeface="Georgia" panose="02040502050405020303" pitchFamily="18" charset="0"/>
              </a:defRPr>
            </a:lvl1pPr>
          </a:lstStyle>
          <a:p>
            <a:pPr>
              <a:defRPr/>
            </a:pPr>
            <a:fld id="{EBBE64A0-F081-4507-9740-C3464B2293E0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615771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3B13EB-0352-4BA1-8B5D-F2F10A3450B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0185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7D449E-CC37-421B-9814-06B8DC3ADDE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0617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CCFC90-AB70-49BD-95D1-ADB3E45178F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40897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AAFC31-9846-4C75-8DEB-4949ACD810B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6464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D1193-56F2-4AE1-9FD5-6021430ED50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84956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image" Target="../media/image7.jpeg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1"/>
          <p:cNvSpPr>
            <a:spLocks noChangeArrowheads="1"/>
          </p:cNvSpPr>
          <p:nvPr userDrawn="1"/>
        </p:nvSpPr>
        <p:spPr bwMode="auto">
          <a:xfrm>
            <a:off x="-7938" y="6383338"/>
            <a:ext cx="9191626" cy="474662"/>
          </a:xfrm>
          <a:prstGeom prst="rect">
            <a:avLst/>
          </a:prstGeom>
          <a:solidFill>
            <a:srgbClr val="05471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9pPr>
          </a:lstStyle>
          <a:p>
            <a:pPr eaLnBrk="1" hangingPunct="1">
              <a:buFont typeface="Arial" panose="020B0604020202090204" pitchFamily="34" charset="0"/>
              <a:buNone/>
              <a:defRPr/>
            </a:pPr>
            <a:endParaRPr lang="zh-CN" altLang="en-US" sz="1800" b="1">
              <a:solidFill>
                <a:srgbClr val="000066"/>
              </a:solidFill>
              <a:latin typeface="Georgia" panose="02040502050405020303" pitchFamily="18" charset="0"/>
              <a:ea typeface="微软雅黑" panose="020B0503020204020204" pitchFamily="34" charset="-122"/>
            </a:endParaRPr>
          </a:p>
        </p:txBody>
      </p:sp>
      <p:sp>
        <p:nvSpPr>
          <p:cNvPr id="20" name="日期占位符 5"/>
          <p:cNvSpPr txBox="1">
            <a:spLocks/>
          </p:cNvSpPr>
          <p:nvPr userDrawn="1"/>
        </p:nvSpPr>
        <p:spPr bwMode="white">
          <a:xfrm>
            <a:off x="1330325" y="6418263"/>
            <a:ext cx="1816100" cy="4111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1400" kern="1200">
                <a:solidFill>
                  <a:schemeClr val="bg1"/>
                </a:solidFill>
                <a:latin typeface="+mn-lt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zh-CN" altLang="en-US" sz="1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物理与天文学院</a:t>
            </a:r>
            <a:endParaRPr lang="en-US" altLang="zh-CN" sz="1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116888" y="6411913"/>
            <a:ext cx="935037" cy="4667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7694E850-26FA-4829-995A-2276C607FC10}" type="slidenum">
              <a:rPr lang="en-US" altLang="zh-CN" sz="1800"/>
              <a:pPr>
                <a:defRPr/>
              </a:pPr>
              <a:t>‹#›</a:t>
            </a:fld>
            <a:endParaRPr lang="zh-CN" altLang="en-US" sz="1800" dirty="0"/>
          </a:p>
        </p:txBody>
      </p:sp>
      <p:sp>
        <p:nvSpPr>
          <p:cNvPr id="18" name="Rectangle 106"/>
          <p:cNvSpPr>
            <a:spLocks noChangeArrowheads="1"/>
          </p:cNvSpPr>
          <p:nvPr userDrawn="1"/>
        </p:nvSpPr>
        <p:spPr bwMode="auto">
          <a:xfrm>
            <a:off x="30163" y="576263"/>
            <a:ext cx="7910512" cy="12700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9pPr>
          </a:lstStyle>
          <a:p>
            <a:pPr eaLnBrk="1" hangingPunct="1">
              <a:buFont typeface="Arial" panose="020B0604020202090204" pitchFamily="34" charset="0"/>
              <a:buNone/>
              <a:defRPr/>
            </a:pPr>
            <a:endParaRPr lang="zh-CN" altLang="en-US" sz="1800" b="1">
              <a:solidFill>
                <a:srgbClr val="000066"/>
              </a:solidFill>
            </a:endParaRPr>
          </a:p>
        </p:txBody>
      </p:sp>
      <p:pic>
        <p:nvPicPr>
          <p:cNvPr id="2054" name="图片 2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275" y="0"/>
            <a:ext cx="1198563" cy="119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103"/>
          <p:cNvSpPr>
            <a:spLocks noChangeArrowheads="1"/>
          </p:cNvSpPr>
          <p:nvPr userDrawn="1"/>
        </p:nvSpPr>
        <p:spPr bwMode="auto">
          <a:xfrm>
            <a:off x="30163" y="360363"/>
            <a:ext cx="327025" cy="301625"/>
          </a:xfrm>
          <a:prstGeom prst="diamond">
            <a:avLst/>
          </a:prstGeom>
          <a:solidFill>
            <a:srgbClr val="005826"/>
          </a:solidFill>
          <a:ln w="28575">
            <a:solidFill>
              <a:schemeClr val="bg1"/>
            </a:solidFill>
            <a:miter lim="800000"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9pPr>
          </a:lstStyle>
          <a:p>
            <a:pPr eaLnBrk="1" hangingPunct="1">
              <a:buFont typeface="Arial" panose="020B0604020202090204" pitchFamily="34" charset="0"/>
              <a:buNone/>
              <a:defRPr/>
            </a:pPr>
            <a:endParaRPr lang="zh-CN" altLang="en-US" sz="1800" b="1" dirty="0">
              <a:solidFill>
                <a:srgbClr val="000066"/>
              </a:solidFill>
            </a:endParaRPr>
          </a:p>
        </p:txBody>
      </p:sp>
      <p:pic>
        <p:nvPicPr>
          <p:cNvPr id="2056" name="图片 6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6416675"/>
            <a:ext cx="13716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4648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anose="020B060403050404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anose="020B060403050404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anose="020B060403050404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anose="020B060403050404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anose="020B060403050404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anose="020B060403050404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anose="020B060403050404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v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600">
          <a:solidFill>
            <a:schemeClr val="tx1"/>
          </a:solidFill>
          <a:latin typeface="Arial" panose="020B060402020209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1"/>
          </a:solidFill>
          <a:latin typeface="Arial" panose="020B060402020209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panose="020B060402020209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9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90204" pitchFamily="34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90204" pitchFamily="34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90204" pitchFamily="34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9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73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kumimoji="0" sz="1400" b="0">
                <a:solidFill>
                  <a:srgbClr val="000000"/>
                </a:solidFill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73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 kumimoji="0" sz="1400" b="0">
                <a:solidFill>
                  <a:srgbClr val="000000"/>
                </a:solidFill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73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kumimoji="0" sz="1400" b="0">
                <a:solidFill>
                  <a:srgbClr val="000000"/>
                </a:solidFill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fld id="{3A02114F-182F-4820-A908-5D48187E3FE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181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23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楷体_GB231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楷体_GB2312" pitchFamily="49" charset="-122"/>
          <a:cs typeface="楷体_GB231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楷体_GB2312" pitchFamily="49" charset="-122"/>
          <a:cs typeface="楷体_GB231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楷体_GB2312" pitchFamily="49" charset="-122"/>
          <a:cs typeface="楷体_GB231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楷体_GB2312" pitchFamily="49" charset="-122"/>
          <a:cs typeface="楷体_GB231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楷体_GB2312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楷体_GB2312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楷体_GB2312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楷体_GB2312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楷体_GB231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  <a:cs typeface="楷体_GB231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  <a:cs typeface="楷体_GB231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  <a:cs typeface="楷体_GB231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楷体_GB231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DFB4771-738F-40BB-96A5-5ABF420197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E482CEF-3C89-47C3-AA7E-6B22C7312D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7348" name="Rectangle 4">
            <a:extLst>
              <a:ext uri="{FF2B5EF4-FFF2-40B4-BE49-F238E27FC236}">
                <a16:creationId xmlns:a16="http://schemas.microsoft.com/office/drawing/2014/main" id="{EADE2977-DA6E-46F7-803A-2E1B2E58F32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kumimoji="0" sz="1400" b="0">
                <a:solidFill>
                  <a:schemeClr val="tx1"/>
                </a:solidFill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7349" name="Rectangle 5">
            <a:extLst>
              <a:ext uri="{FF2B5EF4-FFF2-40B4-BE49-F238E27FC236}">
                <a16:creationId xmlns:a16="http://schemas.microsoft.com/office/drawing/2014/main" id="{126ADF85-5C33-4355-9B63-ABF4CD5EBE6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 kumimoji="0" sz="1400" b="0">
                <a:solidFill>
                  <a:schemeClr val="tx1"/>
                </a:solidFill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7350" name="Rectangle 6">
            <a:extLst>
              <a:ext uri="{FF2B5EF4-FFF2-40B4-BE49-F238E27FC236}">
                <a16:creationId xmlns:a16="http://schemas.microsoft.com/office/drawing/2014/main" id="{37583CFD-E1D5-4211-9B02-E59A9385CB8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kumimoji="0" sz="1400" b="0">
                <a:solidFill>
                  <a:schemeClr val="tx1"/>
                </a:solidFill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fld id="{1860CFA8-CDF7-4D1B-BDCB-9A53AFB9B05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7106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楷体_GB231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楷体_GB2312" pitchFamily="49" charset="-122"/>
          <a:cs typeface="楷体_GB231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楷体_GB2312" pitchFamily="49" charset="-122"/>
          <a:cs typeface="楷体_GB231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楷体_GB2312" pitchFamily="49" charset="-122"/>
          <a:cs typeface="楷体_GB231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楷体_GB2312" pitchFamily="49" charset="-122"/>
          <a:cs typeface="楷体_GB231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楷体_GB2312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楷体_GB2312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楷体_GB2312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楷体_GB2312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楷体_GB231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  <a:cs typeface="楷体_GB231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  <a:cs typeface="楷体_GB231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  <a:cs typeface="楷体_GB231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楷体_GB231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7" Type="http://schemas.openxmlformats.org/officeDocument/2006/relationships/image" Target="../media/image30.w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21.bin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wmf"/><Relationship Id="rId13" Type="http://schemas.openxmlformats.org/officeDocument/2006/relationships/oleObject" Target="../embeddings/oleObject210.bin"/><Relationship Id="rId18" Type="http://schemas.openxmlformats.org/officeDocument/2006/relationships/image" Target="../media/image280.wmf"/><Relationship Id="rId3" Type="http://schemas.openxmlformats.org/officeDocument/2006/relationships/oleObject" Target="../embeddings/oleObject205.bin"/><Relationship Id="rId7" Type="http://schemas.openxmlformats.org/officeDocument/2006/relationships/oleObject" Target="../embeddings/oleObject207.bin"/><Relationship Id="rId12" Type="http://schemas.openxmlformats.org/officeDocument/2006/relationships/image" Target="../media/image277.wmf"/><Relationship Id="rId17" Type="http://schemas.openxmlformats.org/officeDocument/2006/relationships/oleObject" Target="../embeddings/oleObject212.bin"/><Relationship Id="rId2" Type="http://schemas.openxmlformats.org/officeDocument/2006/relationships/image" Target="../media/image272.png"/><Relationship Id="rId16" Type="http://schemas.openxmlformats.org/officeDocument/2006/relationships/image" Target="../media/image279.w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4.wmf"/><Relationship Id="rId11" Type="http://schemas.openxmlformats.org/officeDocument/2006/relationships/oleObject" Target="../embeddings/oleObject209.bin"/><Relationship Id="rId5" Type="http://schemas.openxmlformats.org/officeDocument/2006/relationships/oleObject" Target="../embeddings/oleObject206.bin"/><Relationship Id="rId15" Type="http://schemas.openxmlformats.org/officeDocument/2006/relationships/oleObject" Target="../embeddings/oleObject211.bin"/><Relationship Id="rId10" Type="http://schemas.openxmlformats.org/officeDocument/2006/relationships/image" Target="../media/image276.wmf"/><Relationship Id="rId19" Type="http://schemas.openxmlformats.org/officeDocument/2006/relationships/image" Target="../media/image281.png"/><Relationship Id="rId4" Type="http://schemas.openxmlformats.org/officeDocument/2006/relationships/image" Target="../media/image273.wmf"/><Relationship Id="rId9" Type="http://schemas.openxmlformats.org/officeDocument/2006/relationships/oleObject" Target="../embeddings/oleObject208.bin"/><Relationship Id="rId14" Type="http://schemas.openxmlformats.org/officeDocument/2006/relationships/image" Target="../media/image278.w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1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5.png"/><Relationship Id="rId4" Type="http://schemas.openxmlformats.org/officeDocument/2006/relationships/image" Target="../media/image294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wmf"/><Relationship Id="rId4" Type="http://schemas.openxmlformats.org/officeDocument/2006/relationships/oleObject" Target="../embeddings/oleObject24.bin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6.bin"/><Relationship Id="rId13" Type="http://schemas.openxmlformats.org/officeDocument/2006/relationships/image" Target="../media/image302.wmf"/><Relationship Id="rId3" Type="http://schemas.openxmlformats.org/officeDocument/2006/relationships/image" Target="../media/image297.wmf"/><Relationship Id="rId7" Type="http://schemas.openxmlformats.org/officeDocument/2006/relationships/image" Target="../media/image299.wmf"/><Relationship Id="rId12" Type="http://schemas.openxmlformats.org/officeDocument/2006/relationships/oleObject" Target="../embeddings/oleObject218.bin"/><Relationship Id="rId2" Type="http://schemas.openxmlformats.org/officeDocument/2006/relationships/oleObject" Target="../embeddings/oleObject213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215.bin"/><Relationship Id="rId11" Type="http://schemas.openxmlformats.org/officeDocument/2006/relationships/image" Target="../media/image301.wmf"/><Relationship Id="rId5" Type="http://schemas.openxmlformats.org/officeDocument/2006/relationships/image" Target="../media/image298.wmf"/><Relationship Id="rId10" Type="http://schemas.openxmlformats.org/officeDocument/2006/relationships/oleObject" Target="../embeddings/oleObject217.bin"/><Relationship Id="rId4" Type="http://schemas.openxmlformats.org/officeDocument/2006/relationships/oleObject" Target="../embeddings/oleObject214.bin"/><Relationship Id="rId9" Type="http://schemas.openxmlformats.org/officeDocument/2006/relationships/image" Target="../media/image300.wmf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emf"/><Relationship Id="rId13" Type="http://schemas.openxmlformats.org/officeDocument/2006/relationships/oleObject" Target="../embeddings/oleObject222.bin"/><Relationship Id="rId3" Type="http://schemas.openxmlformats.org/officeDocument/2006/relationships/image" Target="../media/image303.wmf"/><Relationship Id="rId7" Type="http://schemas.openxmlformats.org/officeDocument/2006/relationships/image" Target="../media/image306.emf"/><Relationship Id="rId12" Type="http://schemas.openxmlformats.org/officeDocument/2006/relationships/image" Target="../media/image310.wmf"/><Relationship Id="rId2" Type="http://schemas.openxmlformats.org/officeDocument/2006/relationships/oleObject" Target="../embeddings/oleObject219.bin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5.emf"/><Relationship Id="rId11" Type="http://schemas.openxmlformats.org/officeDocument/2006/relationships/oleObject" Target="../embeddings/oleObject221.bin"/><Relationship Id="rId5" Type="http://schemas.openxmlformats.org/officeDocument/2006/relationships/image" Target="../media/image304.wmf"/><Relationship Id="rId10" Type="http://schemas.openxmlformats.org/officeDocument/2006/relationships/image" Target="../media/image309.emf"/><Relationship Id="rId4" Type="http://schemas.openxmlformats.org/officeDocument/2006/relationships/oleObject" Target="../embeddings/oleObject220.bin"/><Relationship Id="rId9" Type="http://schemas.openxmlformats.org/officeDocument/2006/relationships/image" Target="../media/image308.emf"/><Relationship Id="rId14" Type="http://schemas.openxmlformats.org/officeDocument/2006/relationships/image" Target="../media/image311.wmf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wmf"/><Relationship Id="rId13" Type="http://schemas.openxmlformats.org/officeDocument/2006/relationships/oleObject" Target="../embeddings/oleObject228.bin"/><Relationship Id="rId18" Type="http://schemas.openxmlformats.org/officeDocument/2006/relationships/image" Target="../media/image303.wmf"/><Relationship Id="rId3" Type="http://schemas.openxmlformats.org/officeDocument/2006/relationships/oleObject" Target="../embeddings/oleObject223.bin"/><Relationship Id="rId7" Type="http://schemas.openxmlformats.org/officeDocument/2006/relationships/oleObject" Target="../embeddings/oleObject225.bin"/><Relationship Id="rId12" Type="http://schemas.openxmlformats.org/officeDocument/2006/relationships/image" Target="../media/image316.wmf"/><Relationship Id="rId17" Type="http://schemas.openxmlformats.org/officeDocument/2006/relationships/oleObject" Target="../embeddings/oleObject219.bin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310.w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3.wmf"/><Relationship Id="rId11" Type="http://schemas.openxmlformats.org/officeDocument/2006/relationships/oleObject" Target="../embeddings/oleObject227.bin"/><Relationship Id="rId5" Type="http://schemas.openxmlformats.org/officeDocument/2006/relationships/oleObject" Target="../embeddings/oleObject224.bin"/><Relationship Id="rId15" Type="http://schemas.openxmlformats.org/officeDocument/2006/relationships/oleObject" Target="../embeddings/oleObject221.bin"/><Relationship Id="rId10" Type="http://schemas.openxmlformats.org/officeDocument/2006/relationships/image" Target="../media/image315.wmf"/><Relationship Id="rId4" Type="http://schemas.openxmlformats.org/officeDocument/2006/relationships/image" Target="../media/image312.wmf"/><Relationship Id="rId9" Type="http://schemas.openxmlformats.org/officeDocument/2006/relationships/oleObject" Target="../embeddings/oleObject226.bin"/><Relationship Id="rId14" Type="http://schemas.openxmlformats.org/officeDocument/2006/relationships/image" Target="../media/image317.wm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0.png"/><Relationship Id="rId3" Type="http://schemas.openxmlformats.org/officeDocument/2006/relationships/oleObject" Target="../embeddings/oleObject229.bin"/><Relationship Id="rId7" Type="http://schemas.openxmlformats.org/officeDocument/2006/relationships/image" Target="../media/image188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70.png"/><Relationship Id="rId4" Type="http://schemas.openxmlformats.org/officeDocument/2006/relationships/image" Target="../media/image318.wmf"/><Relationship Id="rId9" Type="http://schemas.openxmlformats.org/officeDocument/2006/relationships/image" Target="../media/image190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0.bin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0.wmf"/><Relationship Id="rId5" Type="http://schemas.openxmlformats.org/officeDocument/2006/relationships/oleObject" Target="../embeddings/oleObject231.bin"/><Relationship Id="rId4" Type="http://schemas.openxmlformats.org/officeDocument/2006/relationships/image" Target="../media/image319.wmf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5.bin"/><Relationship Id="rId13" Type="http://schemas.openxmlformats.org/officeDocument/2006/relationships/image" Target="../media/image326.wmf"/><Relationship Id="rId3" Type="http://schemas.openxmlformats.org/officeDocument/2006/relationships/image" Target="../media/image321.wmf"/><Relationship Id="rId7" Type="http://schemas.openxmlformats.org/officeDocument/2006/relationships/image" Target="../media/image323.wmf"/><Relationship Id="rId12" Type="http://schemas.openxmlformats.org/officeDocument/2006/relationships/oleObject" Target="../embeddings/oleObject237.bin"/><Relationship Id="rId2" Type="http://schemas.openxmlformats.org/officeDocument/2006/relationships/oleObject" Target="../embeddings/oleObject232.bin"/><Relationship Id="rId1" Type="http://schemas.openxmlformats.org/officeDocument/2006/relationships/slideLayout" Target="../slideLayouts/slideLayout5.xml"/><Relationship Id="rId6" Type="http://schemas.openxmlformats.org/officeDocument/2006/relationships/oleObject" Target="../embeddings/oleObject234.bin"/><Relationship Id="rId11" Type="http://schemas.openxmlformats.org/officeDocument/2006/relationships/image" Target="../media/image325.wmf"/><Relationship Id="rId5" Type="http://schemas.openxmlformats.org/officeDocument/2006/relationships/image" Target="../media/image322.wmf"/><Relationship Id="rId10" Type="http://schemas.openxmlformats.org/officeDocument/2006/relationships/oleObject" Target="../embeddings/oleObject236.bin"/><Relationship Id="rId4" Type="http://schemas.openxmlformats.org/officeDocument/2006/relationships/oleObject" Target="../embeddings/oleObject233.bin"/><Relationship Id="rId9" Type="http://schemas.openxmlformats.org/officeDocument/2006/relationships/image" Target="../media/image324.wmf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1.bin"/><Relationship Id="rId3" Type="http://schemas.openxmlformats.org/officeDocument/2006/relationships/image" Target="../media/image327.wmf"/><Relationship Id="rId7" Type="http://schemas.openxmlformats.org/officeDocument/2006/relationships/image" Target="../media/image329.wmf"/><Relationship Id="rId2" Type="http://schemas.openxmlformats.org/officeDocument/2006/relationships/oleObject" Target="../embeddings/oleObject238.bin"/><Relationship Id="rId1" Type="http://schemas.openxmlformats.org/officeDocument/2006/relationships/slideLayout" Target="../slideLayouts/slideLayout5.xml"/><Relationship Id="rId6" Type="http://schemas.openxmlformats.org/officeDocument/2006/relationships/oleObject" Target="../embeddings/oleObject240.bin"/><Relationship Id="rId11" Type="http://schemas.openxmlformats.org/officeDocument/2006/relationships/image" Target="../media/image331.wmf"/><Relationship Id="rId5" Type="http://schemas.openxmlformats.org/officeDocument/2006/relationships/image" Target="../media/image328.wmf"/><Relationship Id="rId10" Type="http://schemas.openxmlformats.org/officeDocument/2006/relationships/oleObject" Target="../embeddings/oleObject242.bin"/><Relationship Id="rId4" Type="http://schemas.openxmlformats.org/officeDocument/2006/relationships/oleObject" Target="../embeddings/oleObject239.bin"/><Relationship Id="rId9" Type="http://schemas.openxmlformats.org/officeDocument/2006/relationships/image" Target="../media/image330.wm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wmf"/><Relationship Id="rId2" Type="http://schemas.openxmlformats.org/officeDocument/2006/relationships/oleObject" Target="../embeddings/oleObject243.bin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3.wmf"/><Relationship Id="rId4" Type="http://schemas.openxmlformats.org/officeDocument/2006/relationships/oleObject" Target="../embeddings/oleObject244.bin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wmf"/><Relationship Id="rId7" Type="http://schemas.openxmlformats.org/officeDocument/2006/relationships/image" Target="../media/image336.wmf"/><Relationship Id="rId2" Type="http://schemas.openxmlformats.org/officeDocument/2006/relationships/oleObject" Target="../embeddings/oleObject245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247.bin"/><Relationship Id="rId5" Type="http://schemas.openxmlformats.org/officeDocument/2006/relationships/image" Target="../media/image335.wmf"/><Relationship Id="rId4" Type="http://schemas.openxmlformats.org/officeDocument/2006/relationships/oleObject" Target="../embeddings/oleObject246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1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wmf"/><Relationship Id="rId7" Type="http://schemas.openxmlformats.org/officeDocument/2006/relationships/image" Target="../media/image339.wmf"/><Relationship Id="rId2" Type="http://schemas.openxmlformats.org/officeDocument/2006/relationships/oleObject" Target="../embeddings/oleObject248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250.bin"/><Relationship Id="rId5" Type="http://schemas.openxmlformats.org/officeDocument/2006/relationships/image" Target="../media/image338.wmf"/><Relationship Id="rId4" Type="http://schemas.openxmlformats.org/officeDocument/2006/relationships/oleObject" Target="../embeddings/oleObject249.bin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4.bin"/><Relationship Id="rId3" Type="http://schemas.openxmlformats.org/officeDocument/2006/relationships/image" Target="../media/image340.wmf"/><Relationship Id="rId7" Type="http://schemas.openxmlformats.org/officeDocument/2006/relationships/image" Target="../media/image342.wmf"/><Relationship Id="rId2" Type="http://schemas.openxmlformats.org/officeDocument/2006/relationships/oleObject" Target="../embeddings/oleObject251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253.bin"/><Relationship Id="rId5" Type="http://schemas.openxmlformats.org/officeDocument/2006/relationships/image" Target="../media/image341.wmf"/><Relationship Id="rId4" Type="http://schemas.openxmlformats.org/officeDocument/2006/relationships/oleObject" Target="../embeddings/oleObject252.bin"/><Relationship Id="rId9" Type="http://schemas.openxmlformats.org/officeDocument/2006/relationships/image" Target="../media/image343.wm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wmf"/><Relationship Id="rId2" Type="http://schemas.openxmlformats.org/officeDocument/2006/relationships/oleObject" Target="../embeddings/oleObject255.bin"/><Relationship Id="rId1" Type="http://schemas.openxmlformats.org/officeDocument/2006/relationships/slideLayout" Target="../slideLayouts/slideLayout1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9.bin"/><Relationship Id="rId3" Type="http://schemas.openxmlformats.org/officeDocument/2006/relationships/image" Target="../media/image345.wmf"/><Relationship Id="rId7" Type="http://schemas.openxmlformats.org/officeDocument/2006/relationships/image" Target="../media/image347.wmf"/><Relationship Id="rId2" Type="http://schemas.openxmlformats.org/officeDocument/2006/relationships/oleObject" Target="../embeddings/oleObject256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258.bin"/><Relationship Id="rId11" Type="http://schemas.openxmlformats.org/officeDocument/2006/relationships/image" Target="../media/image349.wmf"/><Relationship Id="rId5" Type="http://schemas.openxmlformats.org/officeDocument/2006/relationships/image" Target="../media/image346.wmf"/><Relationship Id="rId10" Type="http://schemas.openxmlformats.org/officeDocument/2006/relationships/oleObject" Target="../embeddings/oleObject260.bin"/><Relationship Id="rId4" Type="http://schemas.openxmlformats.org/officeDocument/2006/relationships/oleObject" Target="../embeddings/oleObject257.bin"/><Relationship Id="rId9" Type="http://schemas.openxmlformats.org/officeDocument/2006/relationships/image" Target="../media/image348.wmf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wmf"/><Relationship Id="rId3" Type="http://schemas.openxmlformats.org/officeDocument/2006/relationships/oleObject" Target="../embeddings/oleObject261.bin"/><Relationship Id="rId7" Type="http://schemas.openxmlformats.org/officeDocument/2006/relationships/oleObject" Target="../embeddings/oleObject263.bin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1.wmf"/><Relationship Id="rId5" Type="http://schemas.openxmlformats.org/officeDocument/2006/relationships/oleObject" Target="../embeddings/oleObject262.bin"/><Relationship Id="rId10" Type="http://schemas.openxmlformats.org/officeDocument/2006/relationships/image" Target="../media/image353.wmf"/><Relationship Id="rId4" Type="http://schemas.openxmlformats.org/officeDocument/2006/relationships/image" Target="../media/image350.wmf"/><Relationship Id="rId9" Type="http://schemas.openxmlformats.org/officeDocument/2006/relationships/oleObject" Target="../embeddings/oleObject264.bin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wmf"/><Relationship Id="rId7" Type="http://schemas.openxmlformats.org/officeDocument/2006/relationships/image" Target="../media/image356.wmf"/><Relationship Id="rId2" Type="http://schemas.openxmlformats.org/officeDocument/2006/relationships/oleObject" Target="../embeddings/oleObject265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267.bin"/><Relationship Id="rId5" Type="http://schemas.openxmlformats.org/officeDocument/2006/relationships/image" Target="../media/image355.wmf"/><Relationship Id="rId4" Type="http://schemas.openxmlformats.org/officeDocument/2006/relationships/oleObject" Target="../embeddings/oleObject266.bin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wmf"/><Relationship Id="rId13" Type="http://schemas.openxmlformats.org/officeDocument/2006/relationships/oleObject" Target="../embeddings/oleObject273.bin"/><Relationship Id="rId18" Type="http://schemas.openxmlformats.org/officeDocument/2006/relationships/image" Target="../media/image364.wmf"/><Relationship Id="rId3" Type="http://schemas.openxmlformats.org/officeDocument/2006/relationships/oleObject" Target="../embeddings/oleObject268.bin"/><Relationship Id="rId7" Type="http://schemas.openxmlformats.org/officeDocument/2006/relationships/oleObject" Target="../embeddings/oleObject270.bin"/><Relationship Id="rId12" Type="http://schemas.openxmlformats.org/officeDocument/2006/relationships/image" Target="../media/image361.wmf"/><Relationship Id="rId17" Type="http://schemas.openxmlformats.org/officeDocument/2006/relationships/oleObject" Target="../embeddings/oleObject275.bin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363.wmf"/><Relationship Id="rId20" Type="http://schemas.openxmlformats.org/officeDocument/2006/relationships/image" Target="../media/image365.w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8.wmf"/><Relationship Id="rId11" Type="http://schemas.openxmlformats.org/officeDocument/2006/relationships/oleObject" Target="../embeddings/oleObject272.bin"/><Relationship Id="rId5" Type="http://schemas.openxmlformats.org/officeDocument/2006/relationships/oleObject" Target="../embeddings/oleObject269.bin"/><Relationship Id="rId15" Type="http://schemas.openxmlformats.org/officeDocument/2006/relationships/oleObject" Target="../embeddings/oleObject274.bin"/><Relationship Id="rId10" Type="http://schemas.openxmlformats.org/officeDocument/2006/relationships/image" Target="../media/image360.wmf"/><Relationship Id="rId19" Type="http://schemas.openxmlformats.org/officeDocument/2006/relationships/oleObject" Target="../embeddings/oleObject276.bin"/><Relationship Id="rId4" Type="http://schemas.openxmlformats.org/officeDocument/2006/relationships/image" Target="../media/image357.wmf"/><Relationship Id="rId9" Type="http://schemas.openxmlformats.org/officeDocument/2006/relationships/oleObject" Target="../embeddings/oleObject271.bin"/><Relationship Id="rId14" Type="http://schemas.openxmlformats.org/officeDocument/2006/relationships/image" Target="../media/image362.wmf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wmf"/><Relationship Id="rId13" Type="http://schemas.openxmlformats.org/officeDocument/2006/relationships/oleObject" Target="../embeddings/oleObject279.bin"/><Relationship Id="rId3" Type="http://schemas.openxmlformats.org/officeDocument/2006/relationships/oleObject" Target="../embeddings/oleObject268.bin"/><Relationship Id="rId7" Type="http://schemas.openxmlformats.org/officeDocument/2006/relationships/oleObject" Target="../embeddings/oleObject270.bin"/><Relationship Id="rId12" Type="http://schemas.openxmlformats.org/officeDocument/2006/relationships/image" Target="../media/image367.wmf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369.w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8.wmf"/><Relationship Id="rId11" Type="http://schemas.openxmlformats.org/officeDocument/2006/relationships/oleObject" Target="../embeddings/oleObject278.bin"/><Relationship Id="rId5" Type="http://schemas.openxmlformats.org/officeDocument/2006/relationships/oleObject" Target="../embeddings/oleObject269.bin"/><Relationship Id="rId15" Type="http://schemas.openxmlformats.org/officeDocument/2006/relationships/oleObject" Target="../embeddings/oleObject280.bin"/><Relationship Id="rId10" Type="http://schemas.openxmlformats.org/officeDocument/2006/relationships/image" Target="../media/image366.wmf"/><Relationship Id="rId4" Type="http://schemas.openxmlformats.org/officeDocument/2006/relationships/image" Target="../media/image357.wmf"/><Relationship Id="rId9" Type="http://schemas.openxmlformats.org/officeDocument/2006/relationships/oleObject" Target="../embeddings/oleObject277.bin"/><Relationship Id="rId14" Type="http://schemas.openxmlformats.org/officeDocument/2006/relationships/image" Target="../media/image368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13" Type="http://schemas.openxmlformats.org/officeDocument/2006/relationships/image" Target="../media/image39.wmf"/><Relationship Id="rId18" Type="http://schemas.openxmlformats.org/officeDocument/2006/relationships/oleObject" Target="../embeddings/oleObject34.bin"/><Relationship Id="rId3" Type="http://schemas.openxmlformats.org/officeDocument/2006/relationships/image" Target="../media/image34.wmf"/><Relationship Id="rId21" Type="http://schemas.openxmlformats.org/officeDocument/2006/relationships/image" Target="../media/image43.wmf"/><Relationship Id="rId7" Type="http://schemas.openxmlformats.org/officeDocument/2006/relationships/image" Target="../media/image36.wmf"/><Relationship Id="rId12" Type="http://schemas.openxmlformats.org/officeDocument/2006/relationships/oleObject" Target="../embeddings/oleObject31.bin"/><Relationship Id="rId17" Type="http://schemas.openxmlformats.org/officeDocument/2006/relationships/image" Target="../media/image41.wmf"/><Relationship Id="rId2" Type="http://schemas.openxmlformats.org/officeDocument/2006/relationships/oleObject" Target="../embeddings/oleObject26.bin"/><Relationship Id="rId16" Type="http://schemas.openxmlformats.org/officeDocument/2006/relationships/oleObject" Target="../embeddings/oleObject33.bin"/><Relationship Id="rId20" Type="http://schemas.openxmlformats.org/officeDocument/2006/relationships/oleObject" Target="../embeddings/oleObject35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38.wmf"/><Relationship Id="rId5" Type="http://schemas.openxmlformats.org/officeDocument/2006/relationships/image" Target="../media/image35.wmf"/><Relationship Id="rId15" Type="http://schemas.openxmlformats.org/officeDocument/2006/relationships/image" Target="../media/image40.wmf"/><Relationship Id="rId23" Type="http://schemas.openxmlformats.org/officeDocument/2006/relationships/image" Target="../media/image44.wmf"/><Relationship Id="rId10" Type="http://schemas.openxmlformats.org/officeDocument/2006/relationships/oleObject" Target="../embeddings/oleObject30.bin"/><Relationship Id="rId19" Type="http://schemas.openxmlformats.org/officeDocument/2006/relationships/image" Target="../media/image42.wmf"/><Relationship Id="rId4" Type="http://schemas.openxmlformats.org/officeDocument/2006/relationships/oleObject" Target="../embeddings/oleObject27.bin"/><Relationship Id="rId9" Type="http://schemas.openxmlformats.org/officeDocument/2006/relationships/image" Target="../media/image37.wmf"/><Relationship Id="rId14" Type="http://schemas.openxmlformats.org/officeDocument/2006/relationships/oleObject" Target="../embeddings/oleObject32.bin"/><Relationship Id="rId22" Type="http://schemas.openxmlformats.org/officeDocument/2006/relationships/oleObject" Target="../embeddings/oleObject36.bin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oleObject" Target="../embeddings/oleObject37.bin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6.emf"/><Relationship Id="rId4" Type="http://schemas.openxmlformats.org/officeDocument/2006/relationships/oleObject" Target="../embeddings/oleObject38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13" Type="http://schemas.openxmlformats.org/officeDocument/2006/relationships/image" Target="../media/image52.wmf"/><Relationship Id="rId3" Type="http://schemas.openxmlformats.org/officeDocument/2006/relationships/image" Target="../media/image47.wmf"/><Relationship Id="rId7" Type="http://schemas.openxmlformats.org/officeDocument/2006/relationships/image" Target="../media/image49.wmf"/><Relationship Id="rId12" Type="http://schemas.openxmlformats.org/officeDocument/2006/relationships/oleObject" Target="../embeddings/oleObject44.bin"/><Relationship Id="rId2" Type="http://schemas.openxmlformats.org/officeDocument/2006/relationships/oleObject" Target="../embeddings/oleObject39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41.bin"/><Relationship Id="rId11" Type="http://schemas.openxmlformats.org/officeDocument/2006/relationships/image" Target="../media/image51.wmf"/><Relationship Id="rId5" Type="http://schemas.openxmlformats.org/officeDocument/2006/relationships/image" Target="../media/image48.wmf"/><Relationship Id="rId15" Type="http://schemas.openxmlformats.org/officeDocument/2006/relationships/image" Target="../media/image53.wmf"/><Relationship Id="rId10" Type="http://schemas.openxmlformats.org/officeDocument/2006/relationships/oleObject" Target="../embeddings/oleObject43.bin"/><Relationship Id="rId4" Type="http://schemas.openxmlformats.org/officeDocument/2006/relationships/oleObject" Target="../embeddings/oleObject40.bin"/><Relationship Id="rId9" Type="http://schemas.openxmlformats.org/officeDocument/2006/relationships/image" Target="../media/image50.wmf"/><Relationship Id="rId14" Type="http://schemas.openxmlformats.org/officeDocument/2006/relationships/oleObject" Target="../embeddings/oleObject45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.bin"/><Relationship Id="rId13" Type="http://schemas.openxmlformats.org/officeDocument/2006/relationships/image" Target="../media/image59.wmf"/><Relationship Id="rId18" Type="http://schemas.openxmlformats.org/officeDocument/2006/relationships/oleObject" Target="../embeddings/oleObject54.bin"/><Relationship Id="rId3" Type="http://schemas.openxmlformats.org/officeDocument/2006/relationships/image" Target="../media/image54.wmf"/><Relationship Id="rId21" Type="http://schemas.openxmlformats.org/officeDocument/2006/relationships/image" Target="../media/image63.emf"/><Relationship Id="rId7" Type="http://schemas.openxmlformats.org/officeDocument/2006/relationships/image" Target="../media/image56.wmf"/><Relationship Id="rId12" Type="http://schemas.openxmlformats.org/officeDocument/2006/relationships/oleObject" Target="../embeddings/oleObject51.bin"/><Relationship Id="rId17" Type="http://schemas.openxmlformats.org/officeDocument/2006/relationships/image" Target="../media/image61.emf"/><Relationship Id="rId2" Type="http://schemas.openxmlformats.org/officeDocument/2006/relationships/oleObject" Target="../embeddings/oleObject46.bin"/><Relationship Id="rId16" Type="http://schemas.openxmlformats.org/officeDocument/2006/relationships/oleObject" Target="../embeddings/oleObject53.bin"/><Relationship Id="rId20" Type="http://schemas.openxmlformats.org/officeDocument/2006/relationships/oleObject" Target="../embeddings/oleObject55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48.bin"/><Relationship Id="rId11" Type="http://schemas.openxmlformats.org/officeDocument/2006/relationships/image" Target="../media/image58.wmf"/><Relationship Id="rId5" Type="http://schemas.openxmlformats.org/officeDocument/2006/relationships/image" Target="../media/image55.wmf"/><Relationship Id="rId15" Type="http://schemas.openxmlformats.org/officeDocument/2006/relationships/image" Target="../media/image60.emf"/><Relationship Id="rId10" Type="http://schemas.openxmlformats.org/officeDocument/2006/relationships/oleObject" Target="../embeddings/oleObject50.bin"/><Relationship Id="rId19" Type="http://schemas.openxmlformats.org/officeDocument/2006/relationships/image" Target="../media/image62.emf"/><Relationship Id="rId4" Type="http://schemas.openxmlformats.org/officeDocument/2006/relationships/oleObject" Target="../embeddings/oleObject47.bin"/><Relationship Id="rId9" Type="http://schemas.openxmlformats.org/officeDocument/2006/relationships/image" Target="../media/image57.wmf"/><Relationship Id="rId14" Type="http://schemas.openxmlformats.org/officeDocument/2006/relationships/oleObject" Target="../embeddings/oleObject52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9.bin"/><Relationship Id="rId3" Type="http://schemas.openxmlformats.org/officeDocument/2006/relationships/image" Target="../media/image64.wmf"/><Relationship Id="rId7" Type="http://schemas.openxmlformats.org/officeDocument/2006/relationships/image" Target="../media/image66.wmf"/><Relationship Id="rId2" Type="http://schemas.openxmlformats.org/officeDocument/2006/relationships/oleObject" Target="../embeddings/oleObject56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58.bin"/><Relationship Id="rId11" Type="http://schemas.openxmlformats.org/officeDocument/2006/relationships/image" Target="../media/image68.emf"/><Relationship Id="rId5" Type="http://schemas.openxmlformats.org/officeDocument/2006/relationships/image" Target="../media/image65.wmf"/><Relationship Id="rId10" Type="http://schemas.openxmlformats.org/officeDocument/2006/relationships/oleObject" Target="../embeddings/oleObject60.bin"/><Relationship Id="rId4" Type="http://schemas.openxmlformats.org/officeDocument/2006/relationships/oleObject" Target="../embeddings/oleObject57.bin"/><Relationship Id="rId9" Type="http://schemas.openxmlformats.org/officeDocument/2006/relationships/image" Target="../media/image67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7" Type="http://schemas.openxmlformats.org/officeDocument/2006/relationships/image" Target="../media/image73.wmf"/><Relationship Id="rId2" Type="http://schemas.openxmlformats.org/officeDocument/2006/relationships/oleObject" Target="../embeddings/oleObject61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63.bin"/><Relationship Id="rId5" Type="http://schemas.openxmlformats.org/officeDocument/2006/relationships/image" Target="../media/image72.wmf"/><Relationship Id="rId4" Type="http://schemas.openxmlformats.org/officeDocument/2006/relationships/oleObject" Target="../embeddings/oleObject62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oleObject" Target="../embeddings/oleObject64.bin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5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wmf"/><Relationship Id="rId13" Type="http://schemas.openxmlformats.org/officeDocument/2006/relationships/oleObject" Target="../embeddings/oleObject70.bin"/><Relationship Id="rId3" Type="http://schemas.openxmlformats.org/officeDocument/2006/relationships/oleObject" Target="../embeddings/oleObject65.bin"/><Relationship Id="rId7" Type="http://schemas.openxmlformats.org/officeDocument/2006/relationships/oleObject" Target="../embeddings/oleObject67.bin"/><Relationship Id="rId12" Type="http://schemas.openxmlformats.org/officeDocument/2006/relationships/image" Target="../media/image80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7.wmf"/><Relationship Id="rId11" Type="http://schemas.openxmlformats.org/officeDocument/2006/relationships/oleObject" Target="../embeddings/oleObject69.bin"/><Relationship Id="rId5" Type="http://schemas.openxmlformats.org/officeDocument/2006/relationships/oleObject" Target="../embeddings/oleObject66.bin"/><Relationship Id="rId10" Type="http://schemas.openxmlformats.org/officeDocument/2006/relationships/image" Target="../media/image79.wmf"/><Relationship Id="rId4" Type="http://schemas.openxmlformats.org/officeDocument/2006/relationships/image" Target="../media/image76.wmf"/><Relationship Id="rId9" Type="http://schemas.openxmlformats.org/officeDocument/2006/relationships/oleObject" Target="../embeddings/oleObject68.bin"/><Relationship Id="rId14" Type="http://schemas.openxmlformats.org/officeDocument/2006/relationships/image" Target="../media/image81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4.bin"/><Relationship Id="rId13" Type="http://schemas.openxmlformats.org/officeDocument/2006/relationships/image" Target="../media/image89.wmf"/><Relationship Id="rId18" Type="http://schemas.openxmlformats.org/officeDocument/2006/relationships/oleObject" Target="../embeddings/oleObject79.bin"/><Relationship Id="rId3" Type="http://schemas.openxmlformats.org/officeDocument/2006/relationships/image" Target="../media/image84.wmf"/><Relationship Id="rId21" Type="http://schemas.openxmlformats.org/officeDocument/2006/relationships/image" Target="../media/image93.wmf"/><Relationship Id="rId7" Type="http://schemas.openxmlformats.org/officeDocument/2006/relationships/image" Target="../media/image86.wmf"/><Relationship Id="rId12" Type="http://schemas.openxmlformats.org/officeDocument/2006/relationships/oleObject" Target="../embeddings/oleObject76.bin"/><Relationship Id="rId17" Type="http://schemas.openxmlformats.org/officeDocument/2006/relationships/image" Target="../media/image91.wmf"/><Relationship Id="rId2" Type="http://schemas.openxmlformats.org/officeDocument/2006/relationships/oleObject" Target="../embeddings/oleObject71.bin"/><Relationship Id="rId16" Type="http://schemas.openxmlformats.org/officeDocument/2006/relationships/oleObject" Target="../embeddings/oleObject78.bin"/><Relationship Id="rId20" Type="http://schemas.openxmlformats.org/officeDocument/2006/relationships/oleObject" Target="../embeddings/oleObject80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73.bin"/><Relationship Id="rId11" Type="http://schemas.openxmlformats.org/officeDocument/2006/relationships/image" Target="../media/image88.wmf"/><Relationship Id="rId5" Type="http://schemas.openxmlformats.org/officeDocument/2006/relationships/image" Target="../media/image85.wmf"/><Relationship Id="rId15" Type="http://schemas.openxmlformats.org/officeDocument/2006/relationships/image" Target="../media/image90.wmf"/><Relationship Id="rId23" Type="http://schemas.openxmlformats.org/officeDocument/2006/relationships/image" Target="../media/image94.wmf"/><Relationship Id="rId10" Type="http://schemas.openxmlformats.org/officeDocument/2006/relationships/oleObject" Target="../embeddings/oleObject75.bin"/><Relationship Id="rId19" Type="http://schemas.openxmlformats.org/officeDocument/2006/relationships/image" Target="../media/image92.wmf"/><Relationship Id="rId4" Type="http://schemas.openxmlformats.org/officeDocument/2006/relationships/oleObject" Target="../embeddings/oleObject72.bin"/><Relationship Id="rId9" Type="http://schemas.openxmlformats.org/officeDocument/2006/relationships/image" Target="../media/image87.wmf"/><Relationship Id="rId14" Type="http://schemas.openxmlformats.org/officeDocument/2006/relationships/oleObject" Target="../embeddings/oleObject77.bin"/><Relationship Id="rId22" Type="http://schemas.openxmlformats.org/officeDocument/2006/relationships/oleObject" Target="../embeddings/oleObject81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5.bin"/><Relationship Id="rId3" Type="http://schemas.openxmlformats.org/officeDocument/2006/relationships/image" Target="../media/image95.wmf"/><Relationship Id="rId7" Type="http://schemas.openxmlformats.org/officeDocument/2006/relationships/image" Target="../media/image97.wmf"/><Relationship Id="rId2" Type="http://schemas.openxmlformats.org/officeDocument/2006/relationships/oleObject" Target="../embeddings/oleObject82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84.bin"/><Relationship Id="rId5" Type="http://schemas.openxmlformats.org/officeDocument/2006/relationships/image" Target="../media/image96.wmf"/><Relationship Id="rId4" Type="http://schemas.openxmlformats.org/officeDocument/2006/relationships/oleObject" Target="../embeddings/oleObject83.bin"/><Relationship Id="rId9" Type="http://schemas.openxmlformats.org/officeDocument/2006/relationships/image" Target="../media/image98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oleObject" Target="../embeddings/oleObject86.bin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0.wmf"/><Relationship Id="rId4" Type="http://schemas.openxmlformats.org/officeDocument/2006/relationships/oleObject" Target="../embeddings/oleObject87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1.bin"/><Relationship Id="rId3" Type="http://schemas.openxmlformats.org/officeDocument/2006/relationships/image" Target="../media/image101.wmf"/><Relationship Id="rId7" Type="http://schemas.openxmlformats.org/officeDocument/2006/relationships/image" Target="../media/image103.wmf"/><Relationship Id="rId2" Type="http://schemas.openxmlformats.org/officeDocument/2006/relationships/oleObject" Target="../embeddings/oleObject88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90.bin"/><Relationship Id="rId5" Type="http://schemas.openxmlformats.org/officeDocument/2006/relationships/image" Target="../media/image102.wmf"/><Relationship Id="rId4" Type="http://schemas.openxmlformats.org/officeDocument/2006/relationships/oleObject" Target="../embeddings/oleObject89.bin"/><Relationship Id="rId9" Type="http://schemas.openxmlformats.org/officeDocument/2006/relationships/image" Target="../media/image104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wmf"/><Relationship Id="rId3" Type="http://schemas.openxmlformats.org/officeDocument/2006/relationships/oleObject" Target="../embeddings/oleObject92.bin"/><Relationship Id="rId7" Type="http://schemas.openxmlformats.org/officeDocument/2006/relationships/oleObject" Target="../embeddings/oleObject94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6.wmf"/><Relationship Id="rId5" Type="http://schemas.openxmlformats.org/officeDocument/2006/relationships/oleObject" Target="../embeddings/oleObject93.bin"/><Relationship Id="rId10" Type="http://schemas.openxmlformats.org/officeDocument/2006/relationships/image" Target="../media/image108.wmf"/><Relationship Id="rId4" Type="http://schemas.openxmlformats.org/officeDocument/2006/relationships/image" Target="../media/image105.wmf"/><Relationship Id="rId9" Type="http://schemas.openxmlformats.org/officeDocument/2006/relationships/oleObject" Target="../embeddings/oleObject95.bin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9.bin"/><Relationship Id="rId13" Type="http://schemas.openxmlformats.org/officeDocument/2006/relationships/image" Target="../media/image116.wmf"/><Relationship Id="rId18" Type="http://schemas.openxmlformats.org/officeDocument/2006/relationships/oleObject" Target="../embeddings/oleObject104.bin"/><Relationship Id="rId3" Type="http://schemas.openxmlformats.org/officeDocument/2006/relationships/image" Target="../media/image111.wmf"/><Relationship Id="rId21" Type="http://schemas.openxmlformats.org/officeDocument/2006/relationships/image" Target="../media/image120.wmf"/><Relationship Id="rId7" Type="http://schemas.openxmlformats.org/officeDocument/2006/relationships/image" Target="../media/image113.wmf"/><Relationship Id="rId12" Type="http://schemas.openxmlformats.org/officeDocument/2006/relationships/oleObject" Target="../embeddings/oleObject101.bin"/><Relationship Id="rId17" Type="http://schemas.openxmlformats.org/officeDocument/2006/relationships/image" Target="../media/image118.wmf"/><Relationship Id="rId2" Type="http://schemas.openxmlformats.org/officeDocument/2006/relationships/oleObject" Target="../embeddings/oleObject96.bin"/><Relationship Id="rId16" Type="http://schemas.openxmlformats.org/officeDocument/2006/relationships/oleObject" Target="../embeddings/oleObject103.bin"/><Relationship Id="rId20" Type="http://schemas.openxmlformats.org/officeDocument/2006/relationships/oleObject" Target="../embeddings/oleObject105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98.bin"/><Relationship Id="rId11" Type="http://schemas.openxmlformats.org/officeDocument/2006/relationships/image" Target="../media/image115.wmf"/><Relationship Id="rId5" Type="http://schemas.openxmlformats.org/officeDocument/2006/relationships/image" Target="../media/image112.wmf"/><Relationship Id="rId15" Type="http://schemas.openxmlformats.org/officeDocument/2006/relationships/image" Target="../media/image117.wmf"/><Relationship Id="rId10" Type="http://schemas.openxmlformats.org/officeDocument/2006/relationships/oleObject" Target="../embeddings/oleObject100.bin"/><Relationship Id="rId19" Type="http://schemas.openxmlformats.org/officeDocument/2006/relationships/image" Target="../media/image119.wmf"/><Relationship Id="rId4" Type="http://schemas.openxmlformats.org/officeDocument/2006/relationships/oleObject" Target="../embeddings/oleObject97.bin"/><Relationship Id="rId9" Type="http://schemas.openxmlformats.org/officeDocument/2006/relationships/image" Target="../media/image114.wmf"/><Relationship Id="rId14" Type="http://schemas.openxmlformats.org/officeDocument/2006/relationships/oleObject" Target="../embeddings/oleObject102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wmf"/><Relationship Id="rId13" Type="http://schemas.openxmlformats.org/officeDocument/2006/relationships/oleObject" Target="../embeddings/oleObject111.bin"/><Relationship Id="rId3" Type="http://schemas.openxmlformats.org/officeDocument/2006/relationships/oleObject" Target="../embeddings/oleObject106.bin"/><Relationship Id="rId7" Type="http://schemas.openxmlformats.org/officeDocument/2006/relationships/oleObject" Target="../embeddings/oleObject108.bin"/><Relationship Id="rId12" Type="http://schemas.openxmlformats.org/officeDocument/2006/relationships/image" Target="../media/image125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2.wmf"/><Relationship Id="rId11" Type="http://schemas.openxmlformats.org/officeDocument/2006/relationships/oleObject" Target="../embeddings/oleObject110.bin"/><Relationship Id="rId5" Type="http://schemas.openxmlformats.org/officeDocument/2006/relationships/oleObject" Target="../embeddings/oleObject107.bin"/><Relationship Id="rId10" Type="http://schemas.openxmlformats.org/officeDocument/2006/relationships/image" Target="../media/image124.wmf"/><Relationship Id="rId4" Type="http://schemas.openxmlformats.org/officeDocument/2006/relationships/image" Target="../media/image121.wmf"/><Relationship Id="rId9" Type="http://schemas.openxmlformats.org/officeDocument/2006/relationships/oleObject" Target="../embeddings/oleObject109.bin"/><Relationship Id="rId14" Type="http://schemas.openxmlformats.org/officeDocument/2006/relationships/image" Target="../media/image126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5.bin"/><Relationship Id="rId3" Type="http://schemas.openxmlformats.org/officeDocument/2006/relationships/image" Target="../media/image124.wmf"/><Relationship Id="rId7" Type="http://schemas.openxmlformats.org/officeDocument/2006/relationships/image" Target="../media/image128.wmf"/><Relationship Id="rId2" Type="http://schemas.openxmlformats.org/officeDocument/2006/relationships/oleObject" Target="../embeddings/oleObject112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114.bin"/><Relationship Id="rId5" Type="http://schemas.openxmlformats.org/officeDocument/2006/relationships/image" Target="../media/image127.wmf"/><Relationship Id="rId4" Type="http://schemas.openxmlformats.org/officeDocument/2006/relationships/oleObject" Target="../embeddings/oleObject113.bin"/><Relationship Id="rId9" Type="http://schemas.openxmlformats.org/officeDocument/2006/relationships/image" Target="../media/image129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wmf"/><Relationship Id="rId7" Type="http://schemas.openxmlformats.org/officeDocument/2006/relationships/image" Target="../media/image129.wmf"/><Relationship Id="rId2" Type="http://schemas.openxmlformats.org/officeDocument/2006/relationships/oleObject" Target="../embeddings/oleObject116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118.bin"/><Relationship Id="rId5" Type="http://schemas.openxmlformats.org/officeDocument/2006/relationships/image" Target="../media/image131.wmf"/><Relationship Id="rId4" Type="http://schemas.openxmlformats.org/officeDocument/2006/relationships/oleObject" Target="../embeddings/oleObject117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wmf"/><Relationship Id="rId2" Type="http://schemas.openxmlformats.org/officeDocument/2006/relationships/oleObject" Target="../embeddings/oleObject119.bin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3.wmf"/><Relationship Id="rId4" Type="http://schemas.openxmlformats.org/officeDocument/2006/relationships/oleObject" Target="../embeddings/oleObject120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14.emf"/><Relationship Id="rId3" Type="http://schemas.openxmlformats.org/officeDocument/2006/relationships/image" Target="../media/image9.emf"/><Relationship Id="rId7" Type="http://schemas.openxmlformats.org/officeDocument/2006/relationships/image" Target="../media/image11.emf"/><Relationship Id="rId12" Type="http://schemas.openxmlformats.org/officeDocument/2006/relationships/oleObject" Target="../embeddings/oleObject6.bin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5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3.emf"/><Relationship Id="rId5" Type="http://schemas.openxmlformats.org/officeDocument/2006/relationships/image" Target="../media/image10.e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2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wmf"/><Relationship Id="rId2" Type="http://schemas.openxmlformats.org/officeDocument/2006/relationships/oleObject" Target="../embeddings/oleObject121.bin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wmf"/><Relationship Id="rId3" Type="http://schemas.openxmlformats.org/officeDocument/2006/relationships/oleObject" Target="../embeddings/oleObject122.bin"/><Relationship Id="rId7" Type="http://schemas.openxmlformats.org/officeDocument/2006/relationships/oleObject" Target="../embeddings/oleObject124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9.wmf"/><Relationship Id="rId5" Type="http://schemas.openxmlformats.org/officeDocument/2006/relationships/oleObject" Target="../embeddings/oleObject123.bin"/><Relationship Id="rId4" Type="http://schemas.openxmlformats.org/officeDocument/2006/relationships/image" Target="../media/image138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5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3.png"/><Relationship Id="rId4" Type="http://schemas.openxmlformats.org/officeDocument/2006/relationships/image" Target="../media/image141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8.bin"/><Relationship Id="rId13" Type="http://schemas.openxmlformats.org/officeDocument/2006/relationships/image" Target="../media/image146.wmf"/><Relationship Id="rId3" Type="http://schemas.openxmlformats.org/officeDocument/2006/relationships/image" Target="../media/image141.png"/><Relationship Id="rId7" Type="http://schemas.openxmlformats.org/officeDocument/2006/relationships/image" Target="../media/image143.wmf"/><Relationship Id="rId12" Type="http://schemas.openxmlformats.org/officeDocument/2006/relationships/oleObject" Target="../embeddings/oleObject130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127.bin"/><Relationship Id="rId11" Type="http://schemas.openxmlformats.org/officeDocument/2006/relationships/image" Target="../media/image145.wmf"/><Relationship Id="rId5" Type="http://schemas.openxmlformats.org/officeDocument/2006/relationships/image" Target="../media/image142.wmf"/><Relationship Id="rId10" Type="http://schemas.openxmlformats.org/officeDocument/2006/relationships/oleObject" Target="../embeddings/oleObject129.bin"/><Relationship Id="rId4" Type="http://schemas.openxmlformats.org/officeDocument/2006/relationships/oleObject" Target="../embeddings/oleObject126.bin"/><Relationship Id="rId9" Type="http://schemas.openxmlformats.org/officeDocument/2006/relationships/image" Target="../media/image144.w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4.bin"/><Relationship Id="rId3" Type="http://schemas.openxmlformats.org/officeDocument/2006/relationships/image" Target="../media/image147.emf"/><Relationship Id="rId7" Type="http://schemas.openxmlformats.org/officeDocument/2006/relationships/image" Target="../media/image149.emf"/><Relationship Id="rId2" Type="http://schemas.openxmlformats.org/officeDocument/2006/relationships/oleObject" Target="../embeddings/oleObject131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133.bin"/><Relationship Id="rId11" Type="http://schemas.openxmlformats.org/officeDocument/2006/relationships/image" Target="../media/image151.emf"/><Relationship Id="rId5" Type="http://schemas.openxmlformats.org/officeDocument/2006/relationships/image" Target="../media/image148.emf"/><Relationship Id="rId10" Type="http://schemas.openxmlformats.org/officeDocument/2006/relationships/oleObject" Target="../embeddings/oleObject135.bin"/><Relationship Id="rId4" Type="http://schemas.openxmlformats.org/officeDocument/2006/relationships/oleObject" Target="../embeddings/oleObject132.bin"/><Relationship Id="rId9" Type="http://schemas.openxmlformats.org/officeDocument/2006/relationships/image" Target="../media/image150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wmf"/><Relationship Id="rId2" Type="http://schemas.openxmlformats.org/officeDocument/2006/relationships/oleObject" Target="../embeddings/oleObject136.bin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15.wmf"/><Relationship Id="rId7" Type="http://schemas.openxmlformats.org/officeDocument/2006/relationships/image" Target="../media/image17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19.wmf"/><Relationship Id="rId5" Type="http://schemas.openxmlformats.org/officeDocument/2006/relationships/image" Target="../media/image16.w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18.wm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0.bin"/><Relationship Id="rId3" Type="http://schemas.openxmlformats.org/officeDocument/2006/relationships/image" Target="../media/image153.wmf"/><Relationship Id="rId7" Type="http://schemas.openxmlformats.org/officeDocument/2006/relationships/image" Target="../media/image155.wmf"/><Relationship Id="rId2" Type="http://schemas.openxmlformats.org/officeDocument/2006/relationships/oleObject" Target="../embeddings/oleObject137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139.bin"/><Relationship Id="rId5" Type="http://schemas.openxmlformats.org/officeDocument/2006/relationships/image" Target="../media/image154.wmf"/><Relationship Id="rId4" Type="http://schemas.openxmlformats.org/officeDocument/2006/relationships/oleObject" Target="../embeddings/oleObject138.bin"/><Relationship Id="rId9" Type="http://schemas.openxmlformats.org/officeDocument/2006/relationships/image" Target="../media/image156.w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4.bin"/><Relationship Id="rId13" Type="http://schemas.openxmlformats.org/officeDocument/2006/relationships/image" Target="../media/image162.wmf"/><Relationship Id="rId3" Type="http://schemas.openxmlformats.org/officeDocument/2006/relationships/image" Target="../media/image157.emf"/><Relationship Id="rId7" Type="http://schemas.openxmlformats.org/officeDocument/2006/relationships/image" Target="../media/image159.wmf"/><Relationship Id="rId12" Type="http://schemas.openxmlformats.org/officeDocument/2006/relationships/oleObject" Target="../embeddings/oleObject146.bin"/><Relationship Id="rId2" Type="http://schemas.openxmlformats.org/officeDocument/2006/relationships/oleObject" Target="../embeddings/oleObject141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143.bin"/><Relationship Id="rId11" Type="http://schemas.openxmlformats.org/officeDocument/2006/relationships/image" Target="../media/image161.wmf"/><Relationship Id="rId5" Type="http://schemas.openxmlformats.org/officeDocument/2006/relationships/image" Target="../media/image158.wmf"/><Relationship Id="rId15" Type="http://schemas.openxmlformats.org/officeDocument/2006/relationships/image" Target="../media/image163.wmf"/><Relationship Id="rId10" Type="http://schemas.openxmlformats.org/officeDocument/2006/relationships/oleObject" Target="../embeddings/oleObject145.bin"/><Relationship Id="rId4" Type="http://schemas.openxmlformats.org/officeDocument/2006/relationships/oleObject" Target="../embeddings/oleObject142.bin"/><Relationship Id="rId9" Type="http://schemas.openxmlformats.org/officeDocument/2006/relationships/image" Target="../media/image160.wmf"/><Relationship Id="rId14" Type="http://schemas.openxmlformats.org/officeDocument/2006/relationships/oleObject" Target="../embeddings/oleObject147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1.bin"/><Relationship Id="rId3" Type="http://schemas.openxmlformats.org/officeDocument/2006/relationships/image" Target="../media/image164.wmf"/><Relationship Id="rId7" Type="http://schemas.openxmlformats.org/officeDocument/2006/relationships/image" Target="../media/image166.wmf"/><Relationship Id="rId2" Type="http://schemas.openxmlformats.org/officeDocument/2006/relationships/oleObject" Target="../embeddings/oleObject148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150.bin"/><Relationship Id="rId11" Type="http://schemas.openxmlformats.org/officeDocument/2006/relationships/image" Target="../media/image168.wmf"/><Relationship Id="rId5" Type="http://schemas.openxmlformats.org/officeDocument/2006/relationships/image" Target="../media/image165.wmf"/><Relationship Id="rId10" Type="http://schemas.openxmlformats.org/officeDocument/2006/relationships/oleObject" Target="../embeddings/oleObject152.bin"/><Relationship Id="rId4" Type="http://schemas.openxmlformats.org/officeDocument/2006/relationships/oleObject" Target="../embeddings/oleObject149.bin"/><Relationship Id="rId9" Type="http://schemas.openxmlformats.org/officeDocument/2006/relationships/image" Target="../media/image167.w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6.bin"/><Relationship Id="rId3" Type="http://schemas.openxmlformats.org/officeDocument/2006/relationships/image" Target="../media/image169.wmf"/><Relationship Id="rId7" Type="http://schemas.openxmlformats.org/officeDocument/2006/relationships/image" Target="../media/image171.wmf"/><Relationship Id="rId2" Type="http://schemas.openxmlformats.org/officeDocument/2006/relationships/oleObject" Target="../embeddings/oleObject153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155.bin"/><Relationship Id="rId5" Type="http://schemas.openxmlformats.org/officeDocument/2006/relationships/image" Target="../media/image170.wmf"/><Relationship Id="rId10" Type="http://schemas.openxmlformats.org/officeDocument/2006/relationships/image" Target="../media/image173.png"/><Relationship Id="rId4" Type="http://schemas.openxmlformats.org/officeDocument/2006/relationships/oleObject" Target="../embeddings/oleObject154.bin"/><Relationship Id="rId9" Type="http://schemas.openxmlformats.org/officeDocument/2006/relationships/image" Target="../media/image172.w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0.bin"/><Relationship Id="rId3" Type="http://schemas.openxmlformats.org/officeDocument/2006/relationships/image" Target="../media/image174.wmf"/><Relationship Id="rId7" Type="http://schemas.openxmlformats.org/officeDocument/2006/relationships/image" Target="../media/image176.wmf"/><Relationship Id="rId2" Type="http://schemas.openxmlformats.org/officeDocument/2006/relationships/oleObject" Target="../embeddings/oleObject157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159.bin"/><Relationship Id="rId5" Type="http://schemas.openxmlformats.org/officeDocument/2006/relationships/image" Target="../media/image175.wmf"/><Relationship Id="rId4" Type="http://schemas.openxmlformats.org/officeDocument/2006/relationships/oleObject" Target="../embeddings/oleObject158.bin"/><Relationship Id="rId9" Type="http://schemas.openxmlformats.org/officeDocument/2006/relationships/image" Target="../media/image177.w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4.bin"/><Relationship Id="rId13" Type="http://schemas.openxmlformats.org/officeDocument/2006/relationships/image" Target="../media/image183.wmf"/><Relationship Id="rId18" Type="http://schemas.openxmlformats.org/officeDocument/2006/relationships/oleObject" Target="../embeddings/oleObject169.bin"/><Relationship Id="rId3" Type="http://schemas.openxmlformats.org/officeDocument/2006/relationships/image" Target="../media/image178.wmf"/><Relationship Id="rId21" Type="http://schemas.openxmlformats.org/officeDocument/2006/relationships/image" Target="../media/image187.wmf"/><Relationship Id="rId7" Type="http://schemas.openxmlformats.org/officeDocument/2006/relationships/image" Target="../media/image180.wmf"/><Relationship Id="rId12" Type="http://schemas.openxmlformats.org/officeDocument/2006/relationships/oleObject" Target="../embeddings/oleObject166.bin"/><Relationship Id="rId17" Type="http://schemas.openxmlformats.org/officeDocument/2006/relationships/image" Target="../media/image185.wmf"/><Relationship Id="rId25" Type="http://schemas.openxmlformats.org/officeDocument/2006/relationships/image" Target="../media/image189.wmf"/><Relationship Id="rId2" Type="http://schemas.openxmlformats.org/officeDocument/2006/relationships/oleObject" Target="../embeddings/oleObject161.bin"/><Relationship Id="rId16" Type="http://schemas.openxmlformats.org/officeDocument/2006/relationships/oleObject" Target="../embeddings/oleObject168.bin"/><Relationship Id="rId20" Type="http://schemas.openxmlformats.org/officeDocument/2006/relationships/oleObject" Target="../embeddings/oleObject170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163.bin"/><Relationship Id="rId11" Type="http://schemas.openxmlformats.org/officeDocument/2006/relationships/image" Target="../media/image182.wmf"/><Relationship Id="rId24" Type="http://schemas.openxmlformats.org/officeDocument/2006/relationships/oleObject" Target="../embeddings/oleObject172.bin"/><Relationship Id="rId5" Type="http://schemas.openxmlformats.org/officeDocument/2006/relationships/image" Target="../media/image179.wmf"/><Relationship Id="rId15" Type="http://schemas.openxmlformats.org/officeDocument/2006/relationships/image" Target="../media/image184.wmf"/><Relationship Id="rId23" Type="http://schemas.openxmlformats.org/officeDocument/2006/relationships/image" Target="../media/image188.wmf"/><Relationship Id="rId10" Type="http://schemas.openxmlformats.org/officeDocument/2006/relationships/oleObject" Target="../embeddings/oleObject165.bin"/><Relationship Id="rId19" Type="http://schemas.openxmlformats.org/officeDocument/2006/relationships/image" Target="../media/image186.wmf"/><Relationship Id="rId4" Type="http://schemas.openxmlformats.org/officeDocument/2006/relationships/oleObject" Target="../embeddings/oleObject162.bin"/><Relationship Id="rId9" Type="http://schemas.openxmlformats.org/officeDocument/2006/relationships/image" Target="../media/image181.wmf"/><Relationship Id="rId14" Type="http://schemas.openxmlformats.org/officeDocument/2006/relationships/oleObject" Target="../embeddings/oleObject167.bin"/><Relationship Id="rId22" Type="http://schemas.openxmlformats.org/officeDocument/2006/relationships/oleObject" Target="../embeddings/oleObject171.bin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6.bin"/><Relationship Id="rId13" Type="http://schemas.openxmlformats.org/officeDocument/2006/relationships/image" Target="../media/image196.wmf"/><Relationship Id="rId3" Type="http://schemas.openxmlformats.org/officeDocument/2006/relationships/image" Target="../media/image191.wmf"/><Relationship Id="rId7" Type="http://schemas.openxmlformats.org/officeDocument/2006/relationships/image" Target="../media/image193.wmf"/><Relationship Id="rId12" Type="http://schemas.openxmlformats.org/officeDocument/2006/relationships/oleObject" Target="../embeddings/oleObject178.bin"/><Relationship Id="rId2" Type="http://schemas.openxmlformats.org/officeDocument/2006/relationships/oleObject" Target="../embeddings/oleObject173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175.bin"/><Relationship Id="rId11" Type="http://schemas.openxmlformats.org/officeDocument/2006/relationships/image" Target="../media/image195.wmf"/><Relationship Id="rId5" Type="http://schemas.openxmlformats.org/officeDocument/2006/relationships/image" Target="../media/image192.wmf"/><Relationship Id="rId10" Type="http://schemas.openxmlformats.org/officeDocument/2006/relationships/oleObject" Target="../embeddings/oleObject177.bin"/><Relationship Id="rId4" Type="http://schemas.openxmlformats.org/officeDocument/2006/relationships/oleObject" Target="../embeddings/oleObject174.bin"/><Relationship Id="rId9" Type="http://schemas.openxmlformats.org/officeDocument/2006/relationships/image" Target="../media/image194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image" Target="../media/image20.wmf"/><Relationship Id="rId7" Type="http://schemas.openxmlformats.org/officeDocument/2006/relationships/image" Target="../media/image22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3.bin"/><Relationship Id="rId9" Type="http://schemas.openxmlformats.org/officeDocument/2006/relationships/image" Target="../media/image23.w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wmf"/><Relationship Id="rId3" Type="http://schemas.openxmlformats.org/officeDocument/2006/relationships/oleObject" Target="../embeddings/oleObject179.bin"/><Relationship Id="rId7" Type="http://schemas.openxmlformats.org/officeDocument/2006/relationships/oleObject" Target="../embeddings/oleObject181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2.wmf"/><Relationship Id="rId5" Type="http://schemas.openxmlformats.org/officeDocument/2006/relationships/oleObject" Target="../embeddings/oleObject180.bin"/><Relationship Id="rId10" Type="http://schemas.openxmlformats.org/officeDocument/2006/relationships/image" Target="../media/image214.wmf"/><Relationship Id="rId4" Type="http://schemas.openxmlformats.org/officeDocument/2006/relationships/image" Target="../media/image211.wmf"/><Relationship Id="rId9" Type="http://schemas.openxmlformats.org/officeDocument/2006/relationships/oleObject" Target="../embeddings/oleObject182.bin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wmf"/><Relationship Id="rId13" Type="http://schemas.openxmlformats.org/officeDocument/2006/relationships/oleObject" Target="../embeddings/oleObject188.bin"/><Relationship Id="rId3" Type="http://schemas.openxmlformats.org/officeDocument/2006/relationships/oleObject" Target="../embeddings/oleObject183.bin"/><Relationship Id="rId7" Type="http://schemas.openxmlformats.org/officeDocument/2006/relationships/oleObject" Target="../embeddings/oleObject185.bin"/><Relationship Id="rId12" Type="http://schemas.openxmlformats.org/officeDocument/2006/relationships/image" Target="../media/image219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6.wmf"/><Relationship Id="rId11" Type="http://schemas.openxmlformats.org/officeDocument/2006/relationships/oleObject" Target="../embeddings/oleObject187.bin"/><Relationship Id="rId5" Type="http://schemas.openxmlformats.org/officeDocument/2006/relationships/oleObject" Target="../embeddings/oleObject184.bin"/><Relationship Id="rId10" Type="http://schemas.openxmlformats.org/officeDocument/2006/relationships/image" Target="../media/image218.wmf"/><Relationship Id="rId4" Type="http://schemas.openxmlformats.org/officeDocument/2006/relationships/image" Target="../media/image215.wmf"/><Relationship Id="rId9" Type="http://schemas.openxmlformats.org/officeDocument/2006/relationships/oleObject" Target="../embeddings/oleObject186.bin"/><Relationship Id="rId14" Type="http://schemas.openxmlformats.org/officeDocument/2006/relationships/image" Target="../media/image220.w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wmf"/><Relationship Id="rId3" Type="http://schemas.openxmlformats.org/officeDocument/2006/relationships/oleObject" Target="../embeddings/oleObject189.bin"/><Relationship Id="rId7" Type="http://schemas.openxmlformats.org/officeDocument/2006/relationships/oleObject" Target="../embeddings/oleObject191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2.wmf"/><Relationship Id="rId5" Type="http://schemas.openxmlformats.org/officeDocument/2006/relationships/oleObject" Target="../embeddings/oleObject190.bin"/><Relationship Id="rId10" Type="http://schemas.openxmlformats.org/officeDocument/2006/relationships/image" Target="../media/image224.wmf"/><Relationship Id="rId4" Type="http://schemas.openxmlformats.org/officeDocument/2006/relationships/image" Target="../media/image221.wmf"/><Relationship Id="rId9" Type="http://schemas.openxmlformats.org/officeDocument/2006/relationships/oleObject" Target="../embeddings/oleObject192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image" Target="../media/image24.png"/><Relationship Id="rId7" Type="http://schemas.openxmlformats.org/officeDocument/2006/relationships/image" Target="../media/image25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27.wmf"/><Relationship Id="rId5" Type="http://schemas.openxmlformats.org/officeDocument/2006/relationships/image" Target="../media/image24.wmf"/><Relationship Id="rId10" Type="http://schemas.openxmlformats.org/officeDocument/2006/relationships/oleObject" Target="../embeddings/oleObject19.bin"/><Relationship Id="rId4" Type="http://schemas.openxmlformats.org/officeDocument/2006/relationships/oleObject" Target="../embeddings/oleObject16.bin"/><Relationship Id="rId9" Type="http://schemas.openxmlformats.org/officeDocument/2006/relationships/image" Target="../media/image26.w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wmf"/><Relationship Id="rId13" Type="http://schemas.openxmlformats.org/officeDocument/2006/relationships/oleObject" Target="../embeddings/oleObject198.bin"/><Relationship Id="rId3" Type="http://schemas.openxmlformats.org/officeDocument/2006/relationships/oleObject" Target="../embeddings/oleObject193.bin"/><Relationship Id="rId7" Type="http://schemas.openxmlformats.org/officeDocument/2006/relationships/oleObject" Target="../embeddings/oleObject195.bin"/><Relationship Id="rId12" Type="http://schemas.openxmlformats.org/officeDocument/2006/relationships/image" Target="../media/image249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6.wmf"/><Relationship Id="rId11" Type="http://schemas.openxmlformats.org/officeDocument/2006/relationships/oleObject" Target="../embeddings/oleObject197.bin"/><Relationship Id="rId5" Type="http://schemas.openxmlformats.org/officeDocument/2006/relationships/oleObject" Target="../embeddings/oleObject194.bin"/><Relationship Id="rId10" Type="http://schemas.openxmlformats.org/officeDocument/2006/relationships/image" Target="../media/image248.wmf"/><Relationship Id="rId4" Type="http://schemas.openxmlformats.org/officeDocument/2006/relationships/image" Target="../media/image245.wmf"/><Relationship Id="rId9" Type="http://schemas.openxmlformats.org/officeDocument/2006/relationships/oleObject" Target="../embeddings/oleObject196.bin"/><Relationship Id="rId14" Type="http://schemas.openxmlformats.org/officeDocument/2006/relationships/image" Target="../media/image250.wmf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wmf"/><Relationship Id="rId13" Type="http://schemas.openxmlformats.org/officeDocument/2006/relationships/oleObject" Target="../embeddings/oleObject198.bin"/><Relationship Id="rId3" Type="http://schemas.openxmlformats.org/officeDocument/2006/relationships/oleObject" Target="../embeddings/oleObject193.bin"/><Relationship Id="rId7" Type="http://schemas.openxmlformats.org/officeDocument/2006/relationships/oleObject" Target="../embeddings/oleObject200.bin"/><Relationship Id="rId12" Type="http://schemas.openxmlformats.org/officeDocument/2006/relationships/image" Target="../media/image249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1.wmf"/><Relationship Id="rId11" Type="http://schemas.openxmlformats.org/officeDocument/2006/relationships/oleObject" Target="../embeddings/oleObject197.bin"/><Relationship Id="rId5" Type="http://schemas.openxmlformats.org/officeDocument/2006/relationships/oleObject" Target="../embeddings/oleObject199.bin"/><Relationship Id="rId10" Type="http://schemas.openxmlformats.org/officeDocument/2006/relationships/image" Target="../media/image253.wmf"/><Relationship Id="rId4" Type="http://schemas.openxmlformats.org/officeDocument/2006/relationships/image" Target="../media/image245.wmf"/><Relationship Id="rId9" Type="http://schemas.openxmlformats.org/officeDocument/2006/relationships/oleObject" Target="../embeddings/oleObject201.bin"/><Relationship Id="rId14" Type="http://schemas.openxmlformats.org/officeDocument/2006/relationships/image" Target="../media/image250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wmf"/><Relationship Id="rId7" Type="http://schemas.openxmlformats.org/officeDocument/2006/relationships/image" Target="../media/image256.wmf"/><Relationship Id="rId2" Type="http://schemas.openxmlformats.org/officeDocument/2006/relationships/oleObject" Target="../embeddings/oleObject202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204.bin"/><Relationship Id="rId5" Type="http://schemas.openxmlformats.org/officeDocument/2006/relationships/image" Target="../media/image255.wmf"/><Relationship Id="rId4" Type="http://schemas.openxmlformats.org/officeDocument/2006/relationships/oleObject" Target="../embeddings/oleObject203.bin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0.png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979613" y="2913063"/>
            <a:ext cx="5221287" cy="922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z="2400">
                <a:solidFill>
                  <a:srgbClr val="1B2E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谷德峰，</a:t>
            </a:r>
            <a:r>
              <a:rPr lang="en-US" altLang="zh-CN" sz="2400">
                <a:solidFill>
                  <a:srgbClr val="1B2E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13787129336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CN" sz="2400">
                <a:solidFill>
                  <a:srgbClr val="1B2E5F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gudefeng@mail.sysu.edu.cn</a:t>
            </a:r>
            <a:r>
              <a:rPr lang="zh-CN" altLang="en-US" sz="2400">
                <a:solidFill>
                  <a:srgbClr val="1B2E5F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 </a:t>
            </a:r>
            <a:endParaRPr lang="en-US" altLang="zh-CN" sz="2400">
              <a:solidFill>
                <a:srgbClr val="1B2E5F"/>
              </a:solidFill>
              <a:latin typeface="Georgia" panose="02040502050405020303" pitchFamily="18" charset="0"/>
              <a:ea typeface="微软雅黑" panose="020B0503020204020204" pitchFamily="34" charset="-122"/>
            </a:endParaRPr>
          </a:p>
        </p:txBody>
      </p:sp>
      <p:sp>
        <p:nvSpPr>
          <p:cNvPr id="7171" name="文本框 1"/>
          <p:cNvSpPr txBox="1">
            <a:spLocks noChangeArrowheads="1"/>
          </p:cNvSpPr>
          <p:nvPr/>
        </p:nvSpPr>
        <p:spPr bwMode="auto">
          <a:xfrm>
            <a:off x="1403350" y="1412776"/>
            <a:ext cx="68738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b="1">
                <a:solidFill>
                  <a:schemeClr val="accent2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defRPr kumimoji="1" b="1">
                <a:solidFill>
                  <a:schemeClr val="accent2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defRPr kumimoji="1" b="1">
                <a:solidFill>
                  <a:schemeClr val="accent2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defRPr kumimoji="1" b="1">
                <a:solidFill>
                  <a:schemeClr val="accent2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defRPr kumimoji="1" b="1">
                <a:solidFill>
                  <a:schemeClr val="accent2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accent2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accent2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accent2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accent2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algn="ctr"/>
            <a:r>
              <a:rPr kumimoji="0" lang="zh-CN" altLang="en-US" sz="4000" dirty="0">
                <a:solidFill>
                  <a:srgbClr val="005826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期末复习</a:t>
            </a:r>
            <a:endParaRPr kumimoji="0" lang="en-US" altLang="zh-CN" sz="4000" dirty="0">
              <a:solidFill>
                <a:srgbClr val="005826"/>
              </a:solidFill>
              <a:latin typeface="Georgia" panose="02040502050405020303" pitchFamily="18" charset="0"/>
              <a:ea typeface="微软雅黑" panose="020B0503020204020204" pitchFamily="34" charset="-122"/>
            </a:endParaRPr>
          </a:p>
        </p:txBody>
      </p:sp>
      <p:sp>
        <p:nvSpPr>
          <p:cNvPr id="7173" name="文本框 5"/>
          <p:cNvSpPr txBox="1">
            <a:spLocks noChangeArrowheads="1"/>
          </p:cNvSpPr>
          <p:nvPr/>
        </p:nvSpPr>
        <p:spPr bwMode="auto">
          <a:xfrm>
            <a:off x="1431925" y="649288"/>
            <a:ext cx="60674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b="1">
                <a:solidFill>
                  <a:schemeClr val="accent2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defRPr kumimoji="1" b="1">
                <a:solidFill>
                  <a:schemeClr val="accent2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defRPr kumimoji="1" b="1">
                <a:solidFill>
                  <a:schemeClr val="accent2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defRPr kumimoji="1" b="1">
                <a:solidFill>
                  <a:schemeClr val="accent2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defRPr kumimoji="1" b="1">
                <a:solidFill>
                  <a:schemeClr val="accent2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accent2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accent2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accent2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accent2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algn="ctr"/>
            <a:r>
              <a:rPr kumimoji="0" lang="en-US" altLang="zh-CN" sz="320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kumimoji="0" lang="zh-CN" altLang="en-US" sz="320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计算方法</a:t>
            </a:r>
            <a:r>
              <a:rPr kumimoji="0" lang="en-US" altLang="zh-CN" sz="320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kumimoji="0" lang="zh-CN" altLang="en-US" sz="320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</a:t>
            </a:r>
            <a:endParaRPr kumimoji="0" lang="en-US" altLang="zh-CN" sz="3200">
              <a:solidFill>
                <a:srgbClr val="00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EF9CA4A-F2F3-18F2-2319-D3B0F81F4B14}"/>
              </a:ext>
            </a:extLst>
          </p:cNvPr>
          <p:cNvSpPr txBox="1"/>
          <p:nvPr/>
        </p:nvSpPr>
        <p:spPr>
          <a:xfrm>
            <a:off x="-828600" y="3861048"/>
            <a:ext cx="9900418" cy="362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zh-CN" altLang="en-US" sz="1600" b="1" dirty="0">
                <a:solidFill>
                  <a:srgbClr val="000066"/>
                </a:solidFill>
                <a:latin typeface="Georgia" panose="02040502050405020303" pitchFamily="18" charset="0"/>
                <a:ea typeface="微软雅黑" panose="020B0503020204020204" pitchFamily="34" charset="-122"/>
                <a:cs typeface="+mn-cs"/>
              </a:rPr>
              <a:t>202</a:t>
            </a:r>
            <a:r>
              <a:rPr lang="en-US" altLang="zh-CN" sz="1600" b="1" dirty="0">
                <a:solidFill>
                  <a:srgbClr val="000066"/>
                </a:solidFill>
                <a:latin typeface="Georgia" panose="02040502050405020303" pitchFamily="18" charset="0"/>
                <a:ea typeface="微软雅黑" panose="020B0503020204020204" pitchFamily="34" charset="-122"/>
                <a:cs typeface="+mn-cs"/>
              </a:rPr>
              <a:t>4</a:t>
            </a:r>
            <a:r>
              <a:rPr lang="zh-CN" altLang="en-US" sz="1600" b="1" dirty="0">
                <a:solidFill>
                  <a:srgbClr val="000066"/>
                </a:solidFill>
                <a:latin typeface="Georgia" panose="02040502050405020303" pitchFamily="18" charset="0"/>
                <a:ea typeface="微软雅黑" panose="020B0503020204020204" pitchFamily="34" charset="-122"/>
                <a:cs typeface="+mn-cs"/>
              </a:rPr>
              <a:t>学年春季学期，1-</a:t>
            </a:r>
            <a:r>
              <a:rPr lang="en-US" altLang="zh-CN" sz="1600" b="1" dirty="0">
                <a:solidFill>
                  <a:srgbClr val="000066"/>
                </a:solidFill>
                <a:latin typeface="Georgia" panose="02040502050405020303" pitchFamily="18" charset="0"/>
                <a:ea typeface="微软雅黑" panose="020B0503020204020204" pitchFamily="34" charset="-122"/>
                <a:cs typeface="+mn-cs"/>
              </a:rPr>
              <a:t>17</a:t>
            </a:r>
            <a:r>
              <a:rPr lang="zh-CN" altLang="en-US" sz="1600" b="1" dirty="0">
                <a:solidFill>
                  <a:srgbClr val="000066"/>
                </a:solidFill>
                <a:latin typeface="Georgia" panose="02040502050405020303" pitchFamily="18" charset="0"/>
                <a:ea typeface="微软雅黑" panose="020B0503020204020204" pitchFamily="34" charset="-122"/>
                <a:cs typeface="+mn-cs"/>
              </a:rPr>
              <a:t>周，周</a:t>
            </a:r>
            <a:r>
              <a:rPr lang="zh-CN" altLang="en-US" sz="1600" b="1" dirty="0">
                <a:solidFill>
                  <a:srgbClr val="000066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一</a:t>
            </a:r>
            <a:r>
              <a:rPr lang="zh-CN" altLang="en-US" sz="1600" b="1" dirty="0">
                <a:solidFill>
                  <a:srgbClr val="000066"/>
                </a:solidFill>
                <a:latin typeface="Georgia" panose="02040502050405020303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1600" b="1" dirty="0">
                <a:solidFill>
                  <a:srgbClr val="000066"/>
                </a:solidFill>
                <a:latin typeface="Georgia" panose="02040502050405020303" pitchFamily="18" charset="0"/>
                <a:ea typeface="微软雅黑" panose="020B0503020204020204" pitchFamily="34" charset="-122"/>
                <a:cs typeface="+mn-cs"/>
              </a:rPr>
              <a:t>1-2</a:t>
            </a:r>
            <a:r>
              <a:rPr lang="zh-CN" altLang="en-US" sz="1600" b="1" dirty="0">
                <a:solidFill>
                  <a:srgbClr val="000066"/>
                </a:solidFill>
                <a:latin typeface="Georgia" panose="02040502050405020303" pitchFamily="18" charset="0"/>
                <a:ea typeface="微软雅黑" panose="020B0503020204020204" pitchFamily="34" charset="-122"/>
                <a:cs typeface="+mn-cs"/>
              </a:rPr>
              <a:t>节</a:t>
            </a:r>
            <a:r>
              <a:rPr lang="en-US" altLang="zh-CN" sz="1600" b="1" dirty="0">
                <a:solidFill>
                  <a:srgbClr val="000066"/>
                </a:solidFill>
                <a:latin typeface="Georgia" panose="02040502050405020303" pitchFamily="18" charset="0"/>
                <a:ea typeface="微软雅黑" panose="020B0503020204020204" pitchFamily="34" charset="-122"/>
                <a:cs typeface="+mn-cs"/>
              </a:rPr>
              <a:t> F209</a:t>
            </a:r>
            <a:endParaRPr lang="zh-CN" altLang="en-US" sz="1600" b="1" dirty="0">
              <a:solidFill>
                <a:srgbClr val="000066"/>
              </a:solidFill>
              <a:latin typeface="Georgia" panose="02040502050405020303" pitchFamily="18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7519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10" name="Object 6">
            <a:extLst>
              <a:ext uri="{FF2B5EF4-FFF2-40B4-BE49-F238E27FC236}">
                <a16:creationId xmlns:a16="http://schemas.microsoft.com/office/drawing/2014/main" id="{27FCE61C-2D75-4219-8CDF-8FF5D172380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21138" y="1196752"/>
          <a:ext cx="3213047" cy="10600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307532" imgH="431613" progId="Equation.3">
                  <p:embed/>
                </p:oleObj>
              </mc:Choice>
              <mc:Fallback>
                <p:oleObj name="公式" r:id="rId2" imgW="1307532" imgH="4316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1138" y="1196752"/>
                        <a:ext cx="3213047" cy="10600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29">
            <a:extLst>
              <a:ext uri="{FF2B5EF4-FFF2-40B4-BE49-F238E27FC236}">
                <a16:creationId xmlns:a16="http://schemas.microsoft.com/office/drawing/2014/main" id="{03A1223E-F87F-4695-A46F-D5BAC059C0E6}"/>
              </a:ext>
            </a:extLst>
          </p:cNvPr>
          <p:cNvGrpSpPr>
            <a:grpSpLocks/>
          </p:cNvGrpSpPr>
          <p:nvPr/>
        </p:nvGrpSpPr>
        <p:grpSpPr bwMode="auto">
          <a:xfrm>
            <a:off x="323850" y="2132856"/>
            <a:ext cx="6408738" cy="1117600"/>
            <a:chOff x="248" y="1788"/>
            <a:chExt cx="4037" cy="704"/>
          </a:xfrm>
        </p:grpSpPr>
        <p:graphicFrame>
          <p:nvGraphicFramePr>
            <p:cNvPr id="17416" name="Object 18">
              <a:extLst>
                <a:ext uri="{FF2B5EF4-FFF2-40B4-BE49-F238E27FC236}">
                  <a16:creationId xmlns:a16="http://schemas.microsoft.com/office/drawing/2014/main" id="{768D41F1-1779-4835-B7C2-36C67D07D1E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43" y="1788"/>
            <a:ext cx="2142" cy="7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1346200" imgH="469900" progId="Equation.3">
                    <p:embed/>
                  </p:oleObj>
                </mc:Choice>
                <mc:Fallback>
                  <p:oleObj name="公式" r:id="rId4" imgW="1346200" imgH="4699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43" y="1788"/>
                          <a:ext cx="2142" cy="7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17" name="Text Box 27">
              <a:extLst>
                <a:ext uri="{FF2B5EF4-FFF2-40B4-BE49-F238E27FC236}">
                  <a16:creationId xmlns:a16="http://schemas.microsoft.com/office/drawing/2014/main" id="{37BE6BD6-D869-4887-89E1-EA470784E9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" y="1933"/>
              <a:ext cx="1924" cy="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楷体_GB2312"/>
                  <a:cs typeface="楷体_GB231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/>
                  <a:cs typeface="楷体_GB231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/>
                  <a:cs typeface="楷体_GB231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/>
                  <a:cs typeface="楷体_GB231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/>
                  <a:cs typeface="楷体_GB2312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srgbClr val="FF0000"/>
                </a:buClr>
                <a:buFont typeface="Wingdings" panose="05000000000000000000" pitchFamily="2" charset="2"/>
                <a:buNone/>
              </a:pPr>
              <a:r>
                <a:rPr lang="zh-CN" altLang="en-US" sz="2800" b="0" dirty="0">
                  <a:latin typeface="Georgia" panose="02040502050405020303" pitchFamily="18" charset="0"/>
                  <a:ea typeface="微软雅黑" panose="020B0503020204020204" pitchFamily="34" charset="-122"/>
                </a:rPr>
                <a:t>其中，插值基函数</a:t>
              </a:r>
            </a:p>
          </p:txBody>
        </p:sp>
      </p:grpSp>
      <p:sp>
        <p:nvSpPr>
          <p:cNvPr id="11" name="Text Box 6">
            <a:extLst>
              <a:ext uri="{FF2B5EF4-FFF2-40B4-BE49-F238E27FC236}">
                <a16:creationId xmlns:a16="http://schemas.microsoft.com/office/drawing/2014/main" id="{7200A26E-6765-4BE9-B5AA-1C73E9C969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735087"/>
            <a:ext cx="5689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457200" indent="-457200" eaLnBrk="1" hangingPunct="1">
              <a:spcBef>
                <a:spcPct val="20000"/>
              </a:spcBef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</a:defRPr>
            </a:lvl9pPr>
          </a:lstStyle>
          <a:p>
            <a:r>
              <a:rPr lang="en-US" altLang="zh-CN" dirty="0"/>
              <a:t>n </a:t>
            </a:r>
            <a:r>
              <a:rPr lang="zh-CN" altLang="en-US" dirty="0"/>
              <a:t>次 </a:t>
            </a:r>
            <a:r>
              <a:rPr lang="en-US" altLang="zh-CN" dirty="0"/>
              <a:t>Lagrange </a:t>
            </a:r>
            <a:r>
              <a:rPr lang="zh-CN" altLang="en-US" dirty="0"/>
              <a:t>插值多项式</a:t>
            </a: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5D6A7372-2790-4BEB-AB1D-DB2CA29C6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09538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1</a:t>
            </a: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章 函数插值 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 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1.2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 插值多项式的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Lagrange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形式</a:t>
            </a:r>
          </a:p>
        </p:txBody>
      </p:sp>
      <p:graphicFrame>
        <p:nvGraphicFramePr>
          <p:cNvPr id="21" name="Object 32">
            <a:extLst>
              <a:ext uri="{FF2B5EF4-FFF2-40B4-BE49-F238E27FC236}">
                <a16:creationId xmlns:a16="http://schemas.microsoft.com/office/drawing/2014/main" id="{CF999F0B-4A44-4457-BE11-11E3AC06C4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9592" y="4757067"/>
          <a:ext cx="7283450" cy="1192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2628900" imgH="444500" progId="Equation.3">
                  <p:embed/>
                </p:oleObj>
              </mc:Choice>
              <mc:Fallback>
                <p:oleObj name="公式" r:id="rId6" imgW="26289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4757067"/>
                        <a:ext cx="7283450" cy="1192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 Box 6">
            <a:extLst>
              <a:ext uri="{FF2B5EF4-FFF2-40B4-BE49-F238E27FC236}">
                <a16:creationId xmlns:a16="http://schemas.microsoft.com/office/drawing/2014/main" id="{D0E8B494-3A58-4B60-B672-78DBEDDD27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3985900"/>
            <a:ext cx="51847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457200" indent="-457200" eaLnBrk="1" hangingPunct="1">
              <a:spcBef>
                <a:spcPct val="20000"/>
              </a:spcBef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</a:defRPr>
            </a:lvl9pPr>
          </a:lstStyle>
          <a:p>
            <a:pPr marL="0" indent="0">
              <a:buNone/>
            </a:pPr>
            <a:r>
              <a:rPr lang="zh-CN" altLang="en-US" sz="2800" b="0" dirty="0"/>
              <a:t>插值误差</a:t>
            </a:r>
          </a:p>
        </p:txBody>
      </p:sp>
    </p:spTree>
    <p:extLst>
      <p:ext uri="{BB962C8B-B14F-4D97-AF65-F5344CB8AC3E}">
        <p14:creationId xmlns:p14="http://schemas.microsoft.com/office/powerpoint/2010/main" val="627591411"/>
      </p:ext>
    </p:extLst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410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410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12" name="Text Box 30">
            <a:extLst>
              <a:ext uri="{FF2B5EF4-FFF2-40B4-BE49-F238E27FC236}">
                <a16:creationId xmlns:a16="http://schemas.microsoft.com/office/drawing/2014/main" id="{BA8A8A90-0494-4A91-82F9-5111B67294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09538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6</a:t>
            </a: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章 数值微分与数值积分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6.2 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数值积分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7187" y="538162"/>
            <a:ext cx="8429625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7108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16016" y="5363790"/>
            <a:ext cx="3495675" cy="1304925"/>
          </a:xfrm>
          <a:prstGeom prst="rect">
            <a:avLst/>
          </a:prstGeom>
        </p:spPr>
      </p:pic>
      <p:sp>
        <p:nvSpPr>
          <p:cNvPr id="410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410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410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12" name="Text Box 30">
            <a:extLst>
              <a:ext uri="{FF2B5EF4-FFF2-40B4-BE49-F238E27FC236}">
                <a16:creationId xmlns:a16="http://schemas.microsoft.com/office/drawing/2014/main" id="{BA8A8A90-0494-4A91-82F9-5111B67294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09538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6</a:t>
            </a: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章 数值微分与数值积分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6.2 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数值积分</a:t>
            </a:r>
          </a:p>
        </p:txBody>
      </p:sp>
      <p:graphicFrame>
        <p:nvGraphicFramePr>
          <p:cNvPr id="9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1542503"/>
              </p:ext>
            </p:extLst>
          </p:nvPr>
        </p:nvGraphicFramePr>
        <p:xfrm>
          <a:off x="1476375" y="1987897"/>
          <a:ext cx="2905125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" imgW="1320227" imgH="393529" progId="Equation.3">
                  <p:embed/>
                </p:oleObj>
              </mc:Choice>
              <mc:Fallback>
                <p:oleObj name="公式" r:id="rId3" imgW="1320227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1987897"/>
                        <a:ext cx="2905125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3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9127884"/>
              </p:ext>
            </p:extLst>
          </p:nvPr>
        </p:nvGraphicFramePr>
        <p:xfrm>
          <a:off x="684213" y="2203797"/>
          <a:ext cx="80645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" imgW="368140" imgH="215806" progId="Equation.3">
                  <p:embed/>
                </p:oleObj>
              </mc:Choice>
              <mc:Fallback>
                <p:oleObj name="公式" r:id="rId5" imgW="368140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2203797"/>
                        <a:ext cx="806450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3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8201438"/>
              </p:ext>
            </p:extLst>
          </p:nvPr>
        </p:nvGraphicFramePr>
        <p:xfrm>
          <a:off x="611560" y="3199160"/>
          <a:ext cx="893763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7" imgW="406048" imgH="215713" progId="Equation.3">
                  <p:embed/>
                </p:oleObj>
              </mc:Choice>
              <mc:Fallback>
                <p:oleObj name="公式" r:id="rId7" imgW="406048" imgH="2157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3199160"/>
                        <a:ext cx="893763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3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156391"/>
              </p:ext>
            </p:extLst>
          </p:nvPr>
        </p:nvGraphicFramePr>
        <p:xfrm>
          <a:off x="1464890" y="2924522"/>
          <a:ext cx="2459038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9" imgW="1117600" imgH="419100" progId="Equation.3">
                  <p:embed/>
                </p:oleObj>
              </mc:Choice>
              <mc:Fallback>
                <p:oleObj name="公式" r:id="rId9" imgW="11176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4890" y="2924522"/>
                        <a:ext cx="2459038" cy="91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3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20"/>
          <p:cNvSpPr txBox="1">
            <a:spLocks noChangeArrowheads="1"/>
          </p:cNvSpPr>
          <p:nvPr/>
        </p:nvSpPr>
        <p:spPr bwMode="auto">
          <a:xfrm>
            <a:off x="685800" y="3996085"/>
            <a:ext cx="1998663" cy="488950"/>
          </a:xfrm>
          <a:prstGeom prst="rect">
            <a:avLst/>
          </a:prstGeom>
          <a:solidFill>
            <a:srgbClr val="FF9933"/>
          </a:solidFill>
          <a:ln w="9525">
            <a:miter lim="800000"/>
            <a:headEnd/>
            <a:tailEnd/>
          </a:ln>
          <a:scene3d>
            <a:camera prst="legacyObliqueFron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9933"/>
            </a:extrusionClr>
            <a:contourClr>
              <a:srgbClr val="FF9933"/>
            </a:contourClr>
          </a:sp3d>
        </p:spPr>
        <p:txBody>
          <a:bodyPr wrap="none" lIns="90000" tIns="46800" rIns="90000" bIns="46800">
            <a:spAutoFit/>
            <a:flatTx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600" b="0" dirty="0">
                <a:solidFill>
                  <a:schemeClr val="bg1"/>
                </a:solidFill>
                <a:ea typeface="宋体" panose="02010600030101010101" pitchFamily="2" charset="-122"/>
              </a:rPr>
              <a:t>Simpson</a:t>
            </a:r>
            <a:r>
              <a:rPr lang="zh-CN" altLang="en-US" sz="2600" b="0" dirty="0">
                <a:solidFill>
                  <a:schemeClr val="bg1"/>
                </a:solidFill>
                <a:ea typeface="宋体" panose="02010600030101010101" pitchFamily="2" charset="-122"/>
              </a:rPr>
              <a:t>公式</a:t>
            </a: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684213" y="1268760"/>
            <a:ext cx="1501775" cy="488950"/>
          </a:xfrm>
          <a:prstGeom prst="rect">
            <a:avLst/>
          </a:prstGeom>
          <a:solidFill>
            <a:srgbClr val="FF9933"/>
          </a:solidFill>
          <a:ln w="9525">
            <a:miter lim="800000"/>
            <a:headEnd/>
            <a:tailEnd/>
          </a:ln>
          <a:scene3d>
            <a:camera prst="legacyObliqueFron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9933"/>
            </a:extrusionClr>
            <a:contourClr>
              <a:srgbClr val="FF9933"/>
            </a:contourClr>
          </a:sp3d>
        </p:spPr>
        <p:txBody>
          <a:bodyPr wrap="none" lIns="90000" tIns="46800" rIns="90000" bIns="46800">
            <a:spAutoFit/>
            <a:flatTx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600" b="0">
                <a:solidFill>
                  <a:schemeClr val="bg1"/>
                </a:solidFill>
                <a:ea typeface="宋体" panose="02010600030101010101" pitchFamily="2" charset="-122"/>
              </a:rPr>
              <a:t>梯形公式</a:t>
            </a:r>
          </a:p>
        </p:txBody>
      </p:sp>
      <p:graphicFrame>
        <p:nvGraphicFramePr>
          <p:cNvPr id="16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9185663"/>
              </p:ext>
            </p:extLst>
          </p:nvPr>
        </p:nvGraphicFramePr>
        <p:xfrm>
          <a:off x="539750" y="4932710"/>
          <a:ext cx="1000125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93359" imgH="215713" progId="Equation.3">
                  <p:embed/>
                </p:oleObj>
              </mc:Choice>
              <mc:Fallback>
                <p:oleObj name="Equation" r:id="rId11" imgW="393359" imgH="2157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4932710"/>
                        <a:ext cx="1000125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3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880447"/>
              </p:ext>
            </p:extLst>
          </p:nvPr>
        </p:nvGraphicFramePr>
        <p:xfrm>
          <a:off x="605557" y="5939185"/>
          <a:ext cx="922337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3" imgW="418918" imgH="215806" progId="Equation.3">
                  <p:embed/>
                </p:oleObj>
              </mc:Choice>
              <mc:Fallback>
                <p:oleObj name="公式" r:id="rId13" imgW="418918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557" y="5939185"/>
                        <a:ext cx="922337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3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705256"/>
              </p:ext>
            </p:extLst>
          </p:nvPr>
        </p:nvGraphicFramePr>
        <p:xfrm>
          <a:off x="1547813" y="4789835"/>
          <a:ext cx="4583112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5" imgW="2082800" imgH="393700" progId="Equation.3">
                  <p:embed/>
                </p:oleObj>
              </mc:Choice>
              <mc:Fallback>
                <p:oleObj name="公式" r:id="rId15" imgW="20828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4789835"/>
                        <a:ext cx="4583112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3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5499915"/>
              </p:ext>
            </p:extLst>
          </p:nvPr>
        </p:nvGraphicFramePr>
        <p:xfrm>
          <a:off x="1528142" y="5739160"/>
          <a:ext cx="3351212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7" imgW="1524000" imgH="393700" progId="Equation.3">
                  <p:embed/>
                </p:oleObj>
              </mc:Choice>
              <mc:Fallback>
                <p:oleObj name="公式" r:id="rId17" imgW="15240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8142" y="5739160"/>
                        <a:ext cx="3351212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3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86796"/>
          <a:stretch/>
        </p:blipFill>
        <p:spPr>
          <a:xfrm>
            <a:off x="671079" y="550758"/>
            <a:ext cx="7801841" cy="64599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902712" y="1268760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等距节点插值型数值积分</a:t>
            </a:r>
          </a:p>
        </p:txBody>
      </p:sp>
    </p:spTree>
    <p:extLst>
      <p:ext uri="{BB962C8B-B14F-4D97-AF65-F5344CB8AC3E}">
        <p14:creationId xmlns:p14="http://schemas.microsoft.com/office/powerpoint/2010/main" val="317906795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410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410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12" name="Text Box 30">
            <a:extLst>
              <a:ext uri="{FF2B5EF4-FFF2-40B4-BE49-F238E27FC236}">
                <a16:creationId xmlns:a16="http://schemas.microsoft.com/office/drawing/2014/main" id="{BA8A8A90-0494-4A91-82F9-5111B67294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09538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6</a:t>
            </a: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章 数值微分与数值积分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6.2 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数值积分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7662" y="709612"/>
            <a:ext cx="8448675" cy="5438775"/>
          </a:xfrm>
          <a:prstGeom prst="rect">
            <a:avLst/>
          </a:prstGeom>
        </p:spPr>
      </p:pic>
      <p:sp>
        <p:nvSpPr>
          <p:cNvPr id="8" name="Rectangle 60"/>
          <p:cNvSpPr>
            <a:spLocks noChangeArrowheads="1"/>
          </p:cNvSpPr>
          <p:nvPr/>
        </p:nvSpPr>
        <p:spPr bwMode="auto">
          <a:xfrm>
            <a:off x="1187450" y="2014091"/>
            <a:ext cx="1152525" cy="576263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zh-CN" altLang="en-US" sz="1800">
              <a:solidFill>
                <a:schemeClr val="accent2"/>
              </a:solidFill>
            </a:endParaRPr>
          </a:p>
        </p:txBody>
      </p:sp>
      <p:sp>
        <p:nvSpPr>
          <p:cNvPr id="9" name="AutoShape 18"/>
          <p:cNvSpPr>
            <a:spLocks noChangeArrowheads="1"/>
          </p:cNvSpPr>
          <p:nvPr/>
        </p:nvSpPr>
        <p:spPr bwMode="auto">
          <a:xfrm>
            <a:off x="6443663" y="2014091"/>
            <a:ext cx="2244725" cy="838200"/>
          </a:xfrm>
          <a:prstGeom prst="wedgeEllipseCallout">
            <a:avLst>
              <a:gd name="adj1" fmla="val -231472"/>
              <a:gd name="adj2" fmla="val -20644"/>
            </a:avLst>
          </a:prstGeom>
          <a:gradFill rotWithShape="0">
            <a:gsLst>
              <a:gs pos="0">
                <a:srgbClr val="FF5050"/>
              </a:gs>
              <a:gs pos="100000">
                <a:schemeClr val="bg1"/>
              </a:gs>
            </a:gsLst>
            <a:lin ang="189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latin typeface="System"/>
                <a:ea typeface="System"/>
                <a:cs typeface="System"/>
              </a:rPr>
              <a:t>梯形公式</a:t>
            </a:r>
          </a:p>
        </p:txBody>
      </p:sp>
      <p:sp>
        <p:nvSpPr>
          <p:cNvPr id="10" name="Rectangle 62"/>
          <p:cNvSpPr>
            <a:spLocks noChangeArrowheads="1"/>
          </p:cNvSpPr>
          <p:nvPr/>
        </p:nvSpPr>
        <p:spPr bwMode="auto">
          <a:xfrm>
            <a:off x="1187450" y="2493516"/>
            <a:ext cx="2016125" cy="576263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zh-CN" altLang="en-US" sz="1800">
              <a:solidFill>
                <a:schemeClr val="accent2"/>
              </a:solidFill>
            </a:endParaRPr>
          </a:p>
        </p:txBody>
      </p:sp>
      <p:sp>
        <p:nvSpPr>
          <p:cNvPr id="11" name="AutoShape 18"/>
          <p:cNvSpPr>
            <a:spLocks noChangeArrowheads="1"/>
          </p:cNvSpPr>
          <p:nvPr/>
        </p:nvSpPr>
        <p:spPr bwMode="auto">
          <a:xfrm>
            <a:off x="6443663" y="2809429"/>
            <a:ext cx="2376487" cy="763587"/>
          </a:xfrm>
          <a:prstGeom prst="wedgeEllipseCallout">
            <a:avLst>
              <a:gd name="adj1" fmla="val -183477"/>
              <a:gd name="adj2" fmla="val -44319"/>
            </a:avLst>
          </a:prstGeom>
          <a:gradFill rotWithShape="0">
            <a:gsLst>
              <a:gs pos="0">
                <a:srgbClr val="FF5050"/>
              </a:gs>
              <a:gs pos="100000">
                <a:schemeClr val="bg1"/>
              </a:gs>
            </a:gsLst>
            <a:lin ang="189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latin typeface="System"/>
                <a:ea typeface="System"/>
                <a:cs typeface="System"/>
              </a:rPr>
              <a:t>辛普森公式</a:t>
            </a:r>
          </a:p>
        </p:txBody>
      </p:sp>
      <p:sp>
        <p:nvSpPr>
          <p:cNvPr id="13" name="Rectangle 64"/>
          <p:cNvSpPr>
            <a:spLocks noChangeArrowheads="1"/>
          </p:cNvSpPr>
          <p:nvPr/>
        </p:nvSpPr>
        <p:spPr bwMode="auto">
          <a:xfrm>
            <a:off x="1219186" y="3014382"/>
            <a:ext cx="3136790" cy="486626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zh-CN" altLang="en-US" sz="1800">
              <a:solidFill>
                <a:schemeClr val="accent2"/>
              </a:solidFill>
            </a:endParaRPr>
          </a:p>
        </p:txBody>
      </p:sp>
      <p:sp>
        <p:nvSpPr>
          <p:cNvPr id="14" name="AutoShape 18"/>
          <p:cNvSpPr>
            <a:spLocks noChangeArrowheads="1"/>
          </p:cNvSpPr>
          <p:nvPr/>
        </p:nvSpPr>
        <p:spPr bwMode="auto">
          <a:xfrm>
            <a:off x="6509543" y="3682577"/>
            <a:ext cx="2244725" cy="838200"/>
          </a:xfrm>
          <a:prstGeom prst="wedgeEllipseCallout">
            <a:avLst>
              <a:gd name="adj1" fmla="val -146449"/>
              <a:gd name="adj2" fmla="val -68870"/>
            </a:avLst>
          </a:prstGeom>
          <a:gradFill rotWithShape="0">
            <a:gsLst>
              <a:gs pos="0">
                <a:srgbClr val="FF5050"/>
              </a:gs>
              <a:gs pos="100000">
                <a:schemeClr val="bg1"/>
              </a:gs>
            </a:gsLst>
            <a:lin ang="189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latin typeface="System"/>
                <a:ea typeface="System"/>
                <a:cs typeface="System"/>
              </a:rPr>
              <a:t>柯特斯公式</a:t>
            </a:r>
          </a:p>
        </p:txBody>
      </p:sp>
    </p:spTree>
    <p:extLst>
      <p:ext uri="{BB962C8B-B14F-4D97-AF65-F5344CB8AC3E}">
        <p14:creationId xmlns:p14="http://schemas.microsoft.com/office/powerpoint/2010/main" val="40105075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410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410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12" name="Text Box 30">
            <a:extLst>
              <a:ext uri="{FF2B5EF4-FFF2-40B4-BE49-F238E27FC236}">
                <a16:creationId xmlns:a16="http://schemas.microsoft.com/office/drawing/2014/main" id="{BA8A8A90-0494-4A91-82F9-5111B67294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09538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6</a:t>
            </a: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章 数值微分与数值积分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6.2 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数值积分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9112" y="1633537"/>
            <a:ext cx="8105775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8356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410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410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12" name="Text Box 30">
            <a:extLst>
              <a:ext uri="{FF2B5EF4-FFF2-40B4-BE49-F238E27FC236}">
                <a16:creationId xmlns:a16="http://schemas.microsoft.com/office/drawing/2014/main" id="{BA8A8A90-0494-4A91-82F9-5111B67294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09538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6</a:t>
            </a: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章 数值微分与数值积分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6.2 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数值积分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1487" y="1862137"/>
            <a:ext cx="820102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53184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410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410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55576" y="476672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/>
                </a:solidFill>
              </a:rPr>
              <a:t>复化梯形公式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7584" y="968598"/>
            <a:ext cx="6078682" cy="12642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3568" y="2152020"/>
            <a:ext cx="5922818" cy="103909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27584" y="3664188"/>
            <a:ext cx="2946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/>
                </a:solidFill>
              </a:rPr>
              <a:t>复化</a:t>
            </a:r>
            <a:r>
              <a:rPr lang="en-US" altLang="zh-CN" sz="2800" dirty="0">
                <a:solidFill>
                  <a:schemeClr val="tx1"/>
                </a:solidFill>
              </a:rPr>
              <a:t>Simpson</a:t>
            </a:r>
            <a:r>
              <a:rPr lang="zh-CN" altLang="en-US" sz="2800" dirty="0">
                <a:solidFill>
                  <a:schemeClr val="tx1"/>
                </a:solidFill>
              </a:rPr>
              <a:t>公式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6813" y="4250332"/>
            <a:ext cx="8067675" cy="11420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9592" y="5373819"/>
            <a:ext cx="5585114" cy="90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049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410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410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7544" y="1215916"/>
            <a:ext cx="4000500" cy="197427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9612" y="548680"/>
            <a:ext cx="6896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/>
                </a:solidFill>
              </a:rPr>
              <a:t>积分节点为</a:t>
            </a:r>
            <a:r>
              <a:rPr lang="en-US" altLang="zh-CN" sz="2800" dirty="0">
                <a:solidFill>
                  <a:schemeClr val="tx1"/>
                </a:solidFill>
              </a:rPr>
              <a:t>n</a:t>
            </a:r>
            <a:r>
              <a:rPr lang="zh-CN" altLang="en-US" sz="2800" dirty="0">
                <a:solidFill>
                  <a:schemeClr val="tx1"/>
                </a:solidFill>
              </a:rPr>
              <a:t>、</a:t>
            </a:r>
            <a:r>
              <a:rPr lang="en-US" altLang="zh-CN" sz="2800" dirty="0">
                <a:solidFill>
                  <a:schemeClr val="tx1"/>
                </a:solidFill>
              </a:rPr>
              <a:t>2n</a:t>
            </a:r>
            <a:r>
              <a:rPr lang="zh-CN" altLang="en-US" sz="2800" dirty="0">
                <a:solidFill>
                  <a:schemeClr val="tx1"/>
                </a:solidFill>
              </a:rPr>
              <a:t>的复化梯形公式之间关系</a:t>
            </a:r>
          </a:p>
        </p:txBody>
      </p:sp>
    </p:spTree>
    <p:extLst>
      <p:ext uri="{BB962C8B-B14F-4D97-AF65-F5344CB8AC3E}">
        <p14:creationId xmlns:p14="http://schemas.microsoft.com/office/powerpoint/2010/main" val="179536956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410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410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80333" y="836712"/>
            <a:ext cx="4873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/>
                </a:solidFill>
              </a:rPr>
              <a:t>复化积分的自动控制误差算法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7239" y="1503948"/>
            <a:ext cx="6200775" cy="23622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5536" y="3823856"/>
            <a:ext cx="8410575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23252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410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410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12" name="Text Box 30">
            <a:extLst>
              <a:ext uri="{FF2B5EF4-FFF2-40B4-BE49-F238E27FC236}">
                <a16:creationId xmlns:a16="http://schemas.microsoft.com/office/drawing/2014/main" id="{BA8A8A90-0494-4A91-82F9-5111B67294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09538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6</a:t>
            </a: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章 数值微分与数值积分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6.2 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数值积分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1560" y="3933056"/>
            <a:ext cx="7542068" cy="32991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158" y="2636912"/>
            <a:ext cx="7715250" cy="203488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85817"/>
          <a:stretch/>
        </p:blipFill>
        <p:spPr>
          <a:xfrm>
            <a:off x="1264354" y="476672"/>
            <a:ext cx="7124070" cy="65984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4991" r="12499" b="8764"/>
          <a:stretch/>
        </p:blipFill>
        <p:spPr>
          <a:xfrm>
            <a:off x="191619" y="1844824"/>
            <a:ext cx="5554237" cy="70330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5584" b="8219"/>
          <a:stretch/>
        </p:blipFill>
        <p:spPr>
          <a:xfrm>
            <a:off x="1187624" y="1124744"/>
            <a:ext cx="6476427" cy="68503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49238" y="2391271"/>
            <a:ext cx="2416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………………….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526023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410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410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12" name="Text Box 30">
            <a:extLst>
              <a:ext uri="{FF2B5EF4-FFF2-40B4-BE49-F238E27FC236}">
                <a16:creationId xmlns:a16="http://schemas.microsoft.com/office/drawing/2014/main" id="{BA8A8A90-0494-4A91-82F9-5111B67294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09538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6</a:t>
            </a: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章 数值微分与数值积分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6.2 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数值积分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4887" y="1566862"/>
            <a:ext cx="7134225" cy="3724275"/>
          </a:xfrm>
          <a:prstGeom prst="rect">
            <a:avLst/>
          </a:prstGeom>
        </p:spPr>
      </p:pic>
      <p:sp>
        <p:nvSpPr>
          <p:cNvPr id="8" name="Freeform 2"/>
          <p:cNvSpPr>
            <a:spLocks/>
          </p:cNvSpPr>
          <p:nvPr/>
        </p:nvSpPr>
        <p:spPr bwMode="auto">
          <a:xfrm>
            <a:off x="2195736" y="2754992"/>
            <a:ext cx="5980112" cy="1566296"/>
          </a:xfrm>
          <a:custGeom>
            <a:avLst/>
            <a:gdLst>
              <a:gd name="T0" fmla="*/ 2147483646 w 3216"/>
              <a:gd name="T1" fmla="*/ 0 h 1552"/>
              <a:gd name="T2" fmla="*/ 2147483646 w 3216"/>
              <a:gd name="T3" fmla="*/ 2147483646 h 1552"/>
              <a:gd name="T4" fmla="*/ 2147483646 w 3216"/>
              <a:gd name="T5" fmla="*/ 2147483646 h 1552"/>
              <a:gd name="T6" fmla="*/ 2147483646 w 3216"/>
              <a:gd name="T7" fmla="*/ 2147483646 h 1552"/>
              <a:gd name="T8" fmla="*/ 2147483646 w 3216"/>
              <a:gd name="T9" fmla="*/ 2147483646 h 1552"/>
              <a:gd name="T10" fmla="*/ 2147483646 w 3216"/>
              <a:gd name="T11" fmla="*/ 2147483646 h 1552"/>
              <a:gd name="T12" fmla="*/ 2147483646 w 3216"/>
              <a:gd name="T13" fmla="*/ 2147483646 h 1552"/>
              <a:gd name="T14" fmla="*/ 2147483646 w 3216"/>
              <a:gd name="T15" fmla="*/ 2147483646 h 1552"/>
              <a:gd name="T16" fmla="*/ 2147483646 w 3216"/>
              <a:gd name="T17" fmla="*/ 2147483646 h 1552"/>
              <a:gd name="T18" fmla="*/ 2147483646 w 3216"/>
              <a:gd name="T19" fmla="*/ 2147483646 h 155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216"/>
              <a:gd name="T31" fmla="*/ 0 h 1552"/>
              <a:gd name="T32" fmla="*/ 3216 w 3216"/>
              <a:gd name="T33" fmla="*/ 1552 h 155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216" h="1552">
                <a:moveTo>
                  <a:pt x="192" y="0"/>
                </a:moveTo>
                <a:cubicBezTo>
                  <a:pt x="140" y="280"/>
                  <a:pt x="88" y="560"/>
                  <a:pt x="240" y="672"/>
                </a:cubicBezTo>
                <a:cubicBezTo>
                  <a:pt x="392" y="784"/>
                  <a:pt x="1096" y="600"/>
                  <a:pt x="1104" y="672"/>
                </a:cubicBezTo>
                <a:cubicBezTo>
                  <a:pt x="1112" y="744"/>
                  <a:pt x="280" y="1032"/>
                  <a:pt x="288" y="1104"/>
                </a:cubicBezTo>
                <a:cubicBezTo>
                  <a:pt x="296" y="1176"/>
                  <a:pt x="816" y="1096"/>
                  <a:pt x="1152" y="1104"/>
                </a:cubicBezTo>
                <a:cubicBezTo>
                  <a:pt x="1488" y="1112"/>
                  <a:pt x="2464" y="1088"/>
                  <a:pt x="2304" y="1152"/>
                </a:cubicBezTo>
                <a:cubicBezTo>
                  <a:pt x="2144" y="1216"/>
                  <a:pt x="384" y="1424"/>
                  <a:pt x="192" y="1488"/>
                </a:cubicBezTo>
                <a:cubicBezTo>
                  <a:pt x="0" y="1552"/>
                  <a:pt x="816" y="1536"/>
                  <a:pt x="1152" y="1536"/>
                </a:cubicBezTo>
                <a:cubicBezTo>
                  <a:pt x="1488" y="1536"/>
                  <a:pt x="1864" y="1496"/>
                  <a:pt x="2208" y="1488"/>
                </a:cubicBezTo>
                <a:cubicBezTo>
                  <a:pt x="2552" y="1480"/>
                  <a:pt x="3048" y="1488"/>
                  <a:pt x="3216" y="1488"/>
                </a:cubicBezTo>
              </a:path>
            </a:pathLst>
          </a:custGeom>
          <a:noFill/>
          <a:ln w="38100">
            <a:solidFill>
              <a:srgbClr val="2E15E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944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1">
            <a:extLst>
              <a:ext uri="{FF2B5EF4-FFF2-40B4-BE49-F238E27FC236}">
                <a16:creationId xmlns:a16="http://schemas.microsoft.com/office/drawing/2014/main" id="{5D6A7372-2790-4BEB-AB1D-DB2CA29C6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09538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1</a:t>
            </a: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章 函数插值 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 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1.3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 插值多项式的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Newton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形式</a:t>
            </a:r>
          </a:p>
        </p:txBody>
      </p:sp>
      <p:sp>
        <p:nvSpPr>
          <p:cNvPr id="26" name="Text Box 6">
            <a:extLst>
              <a:ext uri="{FF2B5EF4-FFF2-40B4-BE49-F238E27FC236}">
                <a16:creationId xmlns:a16="http://schemas.microsoft.com/office/drawing/2014/main" id="{D0E8B494-3A58-4B60-B672-78DBEDDD27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3985900"/>
            <a:ext cx="51847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457200" indent="-457200" eaLnBrk="1" hangingPunct="1">
              <a:spcBef>
                <a:spcPct val="20000"/>
              </a:spcBef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</a:defRPr>
            </a:lvl9pPr>
          </a:lstStyle>
          <a:p>
            <a:pPr marL="0" indent="0">
              <a:buNone/>
            </a:pPr>
            <a:r>
              <a:rPr lang="zh-CN" altLang="en-US" sz="2800" b="0" dirty="0"/>
              <a:t>插值误差</a:t>
            </a:r>
          </a:p>
        </p:txBody>
      </p:sp>
      <p:sp>
        <p:nvSpPr>
          <p:cNvPr id="12" name="Text Box 2">
            <a:extLst>
              <a:ext uri="{FF2B5EF4-FFF2-40B4-BE49-F238E27FC236}">
                <a16:creationId xmlns:a16="http://schemas.microsoft.com/office/drawing/2014/main" id="{C6FB5D31-68B4-4969-896E-242DB0D5B1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387" y="807095"/>
            <a:ext cx="40126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457200" indent="-457200" eaLnBrk="1" hangingPunct="1">
              <a:spcBef>
                <a:spcPct val="20000"/>
              </a:spcBef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</a:defRPr>
            </a:lvl9pPr>
          </a:lstStyle>
          <a:p>
            <a:r>
              <a:rPr lang="en-US" altLang="zh-CN" dirty="0"/>
              <a:t>n </a:t>
            </a:r>
            <a:r>
              <a:rPr lang="zh-CN" altLang="en-US" dirty="0"/>
              <a:t>次</a:t>
            </a:r>
            <a:r>
              <a:rPr lang="en-US" altLang="zh-CN" dirty="0"/>
              <a:t>Newton</a:t>
            </a:r>
            <a:r>
              <a:rPr lang="zh-CN" altLang="en-US" dirty="0"/>
              <a:t>插值多项式</a:t>
            </a:r>
          </a:p>
        </p:txBody>
      </p:sp>
      <p:graphicFrame>
        <p:nvGraphicFramePr>
          <p:cNvPr id="13" name="Object 3">
            <a:extLst>
              <a:ext uri="{FF2B5EF4-FFF2-40B4-BE49-F238E27FC236}">
                <a16:creationId xmlns:a16="http://schemas.microsoft.com/office/drawing/2014/main" id="{7E770A7B-BF0B-4FCC-8BDF-D1FAF83D68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26669" y="1610742"/>
          <a:ext cx="6801715" cy="174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659446" imgH="678013" progId="Equation.3">
                  <p:embed/>
                </p:oleObj>
              </mc:Choice>
              <mc:Fallback>
                <p:oleObj name="公式" r:id="rId2" imgW="2659446" imgH="6780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6669" y="1610742"/>
                        <a:ext cx="6801715" cy="174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7">
            <a:extLst>
              <a:ext uri="{FF2B5EF4-FFF2-40B4-BE49-F238E27FC236}">
                <a16:creationId xmlns:a16="http://schemas.microsoft.com/office/drawing/2014/main" id="{0F527F40-A6D6-45A9-95F6-2913DCBAB0B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87624" y="4653136"/>
          <a:ext cx="5056187" cy="107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31840" imgH="431640" progId="Equation.DSMT4">
                  <p:embed/>
                </p:oleObj>
              </mc:Choice>
              <mc:Fallback>
                <p:oleObj name="Equation" r:id="rId4" imgW="203184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4653136"/>
                        <a:ext cx="5056187" cy="1071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951609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410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410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12" name="Text Box 30">
            <a:extLst>
              <a:ext uri="{FF2B5EF4-FFF2-40B4-BE49-F238E27FC236}">
                <a16:creationId xmlns:a16="http://schemas.microsoft.com/office/drawing/2014/main" id="{BA8A8A90-0494-4A91-82F9-5111B67294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09538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6</a:t>
            </a: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章 数值微分与数值积分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习题</a:t>
            </a: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15EED1C4-2F62-4BC5-916F-37F25D1F5F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091" y="548680"/>
            <a:ext cx="86410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0" dirty="0">
                <a:solidFill>
                  <a:srgbClr val="FF0000"/>
                </a:solidFill>
                <a:ea typeface="宋体" panose="02010600030101010101" pitchFamily="2" charset="-122"/>
              </a:rPr>
              <a:t>习题</a:t>
            </a:r>
            <a:r>
              <a:rPr lang="en-US" altLang="zh-CN" sz="2800" b="0" dirty="0">
                <a:solidFill>
                  <a:srgbClr val="FF0000"/>
                </a:solidFill>
                <a:ea typeface="宋体" panose="02010600030101010101" pitchFamily="2" charset="-122"/>
              </a:rPr>
              <a:t>1</a:t>
            </a:r>
            <a:r>
              <a:rPr lang="zh-CN" altLang="en-US" sz="2800" dirty="0">
                <a:ea typeface="宋体" panose="02010600030101010101" pitchFamily="2" charset="-122"/>
              </a:rPr>
              <a:t>：求</a:t>
            </a:r>
            <a:r>
              <a:rPr lang="en-US" altLang="zh-CN" sz="2800" dirty="0">
                <a:ea typeface="宋体" panose="02010600030101010101" pitchFamily="2" charset="-122"/>
              </a:rPr>
              <a:t>3</a:t>
            </a:r>
            <a:r>
              <a:rPr lang="zh-CN" altLang="en-US" sz="2800" dirty="0">
                <a:ea typeface="宋体" panose="02010600030101010101" pitchFamily="2" charset="-122"/>
              </a:rPr>
              <a:t>个不同的积节点 ，使求积公式</a:t>
            </a:r>
            <a:endParaRPr lang="zh-CN" altLang="en-US" sz="2800" b="0" dirty="0">
              <a:ea typeface="宋体" panose="02010600030101010101" pitchFamily="2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2E5F5F02-F675-409C-B9B3-D1A195A368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7493348"/>
              </p:ext>
            </p:extLst>
          </p:nvPr>
        </p:nvGraphicFramePr>
        <p:xfrm>
          <a:off x="1601788" y="1225550"/>
          <a:ext cx="4375150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86000" imgH="393480" progId="Equation.DSMT4">
                  <p:embed/>
                </p:oleObj>
              </mc:Choice>
              <mc:Fallback>
                <p:oleObj name="Equation" r:id="rId2" imgW="2286000" imgH="39348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52847E3A-9AF2-4DDC-8D5F-74906C5C7B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788" y="1225550"/>
                        <a:ext cx="4375150" cy="7461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3">
            <a:extLst>
              <a:ext uri="{FF2B5EF4-FFF2-40B4-BE49-F238E27FC236}">
                <a16:creationId xmlns:a16="http://schemas.microsoft.com/office/drawing/2014/main" id="{3D8C1A1D-65EA-42E2-85BA-952FF81FA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091" y="2127507"/>
            <a:ext cx="87852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ea typeface="宋体" panose="02010600030101010101" pitchFamily="2" charset="-122"/>
              </a:rPr>
              <a:t>具有尽可能高的代数精确度，并指出格式的代数精确度。</a:t>
            </a:r>
            <a:endParaRPr lang="zh-CN" altLang="en-US" sz="2400" b="0" dirty="0">
              <a:ea typeface="宋体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6B388BD-F045-42DB-A102-947F48BB3DAD}"/>
              </a:ext>
            </a:extLst>
          </p:cNvPr>
          <p:cNvSpPr txBox="1"/>
          <p:nvPr/>
        </p:nvSpPr>
        <p:spPr>
          <a:xfrm>
            <a:off x="476440" y="2608686"/>
            <a:ext cx="11253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0000FF"/>
                </a:solidFill>
              </a:rPr>
              <a:t>解：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210872DD-D7EF-4805-BBA1-0BF7A1DEA2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1845015"/>
              </p:ext>
            </p:extLst>
          </p:nvPr>
        </p:nvGraphicFramePr>
        <p:xfrm>
          <a:off x="1601788" y="2476963"/>
          <a:ext cx="3618284" cy="8412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11280" imgH="393480" progId="Equation.DSMT4">
                  <p:embed/>
                </p:oleObj>
              </mc:Choice>
              <mc:Fallback>
                <p:oleObj name="Equation" r:id="rId4" imgW="1511280" imgH="393480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03A39962-F9AE-400F-877E-9F84CCAC6B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788" y="2476963"/>
                        <a:ext cx="3618284" cy="84124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EE3CC5A2-DBDB-42B6-8940-D2D173386B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512539"/>
              </p:ext>
            </p:extLst>
          </p:nvPr>
        </p:nvGraphicFramePr>
        <p:xfrm>
          <a:off x="1601789" y="3212976"/>
          <a:ext cx="3850506" cy="8387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612800" imgH="393480" progId="Equation.DSMT4">
                  <p:embed/>
                </p:oleObj>
              </mc:Choice>
              <mc:Fallback>
                <p:oleObj name="Equation" r:id="rId6" imgW="1612800" imgH="39348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210872DD-D7EF-4805-BBA1-0BF7A1DEA2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789" y="3212976"/>
                        <a:ext cx="3850506" cy="8387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1F883A3A-610E-4849-A7A0-5ABEDC5E3B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6633049"/>
              </p:ext>
            </p:extLst>
          </p:nvPr>
        </p:nvGraphicFramePr>
        <p:xfrm>
          <a:off x="1601789" y="4005064"/>
          <a:ext cx="4050332" cy="811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752480" imgH="393480" progId="Equation.DSMT4">
                  <p:embed/>
                </p:oleObj>
              </mc:Choice>
              <mc:Fallback>
                <p:oleObj name="Equation" r:id="rId8" imgW="1752480" imgH="39348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210872DD-D7EF-4805-BBA1-0BF7A1DEA2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789" y="4005064"/>
                        <a:ext cx="4050332" cy="81176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58A68013-D55A-41E5-AD43-978829633F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376440"/>
              </p:ext>
            </p:extLst>
          </p:nvPr>
        </p:nvGraphicFramePr>
        <p:xfrm>
          <a:off x="1581402" y="4653136"/>
          <a:ext cx="4395536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917360" imgH="444240" progId="Equation.DSMT4">
                  <p:embed/>
                </p:oleObj>
              </mc:Choice>
              <mc:Fallback>
                <p:oleObj name="Equation" r:id="rId10" imgW="1917360" imgH="444240" progId="Equation.DSMT4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1F883A3A-610E-4849-A7A0-5ABEDC5E3B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1402" y="4653136"/>
                        <a:ext cx="4395536" cy="8874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4D6B6989-C567-4EB3-945A-649964F047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5530887"/>
              </p:ext>
            </p:extLst>
          </p:nvPr>
        </p:nvGraphicFramePr>
        <p:xfrm>
          <a:off x="150814" y="5643563"/>
          <a:ext cx="8813800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4267080" imgH="457200" progId="Equation.DSMT4">
                  <p:embed/>
                </p:oleObj>
              </mc:Choice>
              <mc:Fallback>
                <p:oleObj name="Equation" r:id="rId12" imgW="4267080" imgH="457200" progId="Equation.DSMT4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58A68013-D55A-41E5-AD43-978829633F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814" y="5643563"/>
                        <a:ext cx="8813800" cy="9239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791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79388" y="109538"/>
            <a:ext cx="8785225" cy="368300"/>
          </a:xfrm>
          <a:custGeom>
            <a:avLst/>
            <a:gdLst/>
            <a:ahLst/>
            <a:cxnLst/>
            <a:rect l="l" t="t" r="r" b="b"/>
            <a:pathLst>
              <a:path w="8784590" h="367665">
                <a:moveTo>
                  <a:pt x="8784336" y="0"/>
                </a:moveTo>
                <a:lnTo>
                  <a:pt x="0" y="0"/>
                </a:lnTo>
                <a:lnTo>
                  <a:pt x="0" y="367284"/>
                </a:lnTo>
                <a:lnTo>
                  <a:pt x="8784336" y="367284"/>
                </a:lnTo>
                <a:lnTo>
                  <a:pt x="8784336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604" name="文本框 13"/>
          <p:cNvSpPr txBox="1"/>
          <p:nvPr/>
        </p:nvSpPr>
        <p:spPr>
          <a:xfrm>
            <a:off x="827584" y="692150"/>
            <a:ext cx="6408712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buNone/>
              <a:defRPr sz="2000">
                <a:solidFill>
                  <a:schemeClr val="tx1"/>
                </a:solidFill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sz="2000" b="0" dirty="0">
                <a:solidFill>
                  <a:srgbClr val="FF0000"/>
                </a:solidFill>
                <a:ea typeface="宋体" panose="02010600030101010101" pitchFamily="2" charset="-122"/>
              </a:rPr>
              <a:t>习题</a:t>
            </a:r>
            <a:r>
              <a:rPr lang="en-US" altLang="zh-CN" sz="2000" b="0" dirty="0">
                <a:solidFill>
                  <a:srgbClr val="FF0000"/>
                </a:solidFill>
                <a:ea typeface="宋体" panose="02010600030101010101" pitchFamily="2" charset="-122"/>
              </a:rPr>
              <a:t>2</a:t>
            </a:r>
            <a:r>
              <a:rPr lang="zh-CN" altLang="en-US" sz="2000" dirty="0">
                <a:ea typeface="宋体" panose="02010600030101010101" pitchFamily="2" charset="-122"/>
              </a:rPr>
              <a:t>：</a:t>
            </a:r>
            <a:r>
              <a:rPr lang="zh-CN" altLang="en-US" dirty="0"/>
              <a:t>构造积分                             </a:t>
            </a:r>
            <a:r>
              <a:rPr lang="en-US" altLang="zh-CN" dirty="0"/>
              <a:t>   </a:t>
            </a:r>
            <a:r>
              <a:rPr lang="zh-CN" altLang="en-US" dirty="0"/>
              <a:t>的数值积分公式：</a:t>
            </a:r>
          </a:p>
        </p:txBody>
      </p:sp>
      <p:graphicFrame>
        <p:nvGraphicFramePr>
          <p:cNvPr id="25605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2548862"/>
              </p:ext>
            </p:extLst>
          </p:nvPr>
        </p:nvGraphicFramePr>
        <p:xfrm>
          <a:off x="2826278" y="617852"/>
          <a:ext cx="1941512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129665" imgH="330200" progId="Equation.DSMT4">
                  <p:embed/>
                </p:oleObj>
              </mc:Choice>
              <mc:Fallback>
                <p:oleObj r:id="rId2" imgW="1129665" imgH="330200" progId="Equation.DSMT4">
                  <p:embed/>
                  <p:pic>
                    <p:nvPicPr>
                      <p:cNvPr id="25605" name="对象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26278" y="617852"/>
                        <a:ext cx="1941512" cy="5667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6" name="对象 7"/>
          <p:cNvGraphicFramePr>
            <a:graphicFrameLocks noChangeAspect="1"/>
          </p:cNvGraphicFramePr>
          <p:nvPr/>
        </p:nvGraphicFramePr>
        <p:xfrm>
          <a:off x="918259" y="5984741"/>
          <a:ext cx="2501613" cy="6107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612900" imgH="393700" progId="Equation.DSMT4">
                  <p:embed/>
                </p:oleObj>
              </mc:Choice>
              <mc:Fallback>
                <p:oleObj r:id="rId4" imgW="1612900" imgH="393700" progId="Equation.DSMT4">
                  <p:embed/>
                  <p:pic>
                    <p:nvPicPr>
                      <p:cNvPr id="25606" name="对象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8259" y="5984741"/>
                        <a:ext cx="2501613" cy="61079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8" name="文本框 11"/>
          <p:cNvSpPr txBox="1"/>
          <p:nvPr/>
        </p:nvSpPr>
        <p:spPr>
          <a:xfrm>
            <a:off x="325438" y="1697038"/>
            <a:ext cx="1294234" cy="4635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defPPr>
              <a:defRPr lang="en-US"/>
            </a:defPPr>
            <a:lvl1pPr marL="0" marR="0" lvl="0" indent="-720090" defTabSz="914400" eaLnBrk="1" latinLnBrk="0" hangingPunct="1">
              <a:lnSpc>
                <a:spcPct val="150000"/>
              </a:lnSpc>
              <a:buClrTx/>
              <a:buSzTx/>
              <a:buFontTx/>
              <a:buNone/>
              <a:defRPr sz="2400" i="0" u="none" strike="noStrike" kern="0" cap="none" spc="0" normalizeH="0" baseline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解法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</a:p>
        </p:txBody>
      </p:sp>
      <p:pic>
        <p:nvPicPr>
          <p:cNvPr id="25612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1472" y="2967151"/>
            <a:ext cx="5030519" cy="90514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613" name="文本框 11"/>
          <p:cNvSpPr txBox="1"/>
          <p:nvPr/>
        </p:nvSpPr>
        <p:spPr>
          <a:xfrm>
            <a:off x="325557" y="4158580"/>
            <a:ext cx="800100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则，</a:t>
            </a:r>
          </a:p>
        </p:txBody>
      </p:sp>
      <p:pic>
        <p:nvPicPr>
          <p:cNvPr id="25614" name="图片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6981" y="2307257"/>
            <a:ext cx="1668835" cy="62852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15" name="图片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643" y="3915155"/>
            <a:ext cx="6741701" cy="77777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16" name="图片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259" y="4666581"/>
            <a:ext cx="7618663" cy="7048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17" name="图片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8259" y="5281003"/>
            <a:ext cx="7789209" cy="74059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618" name="文本框 11"/>
          <p:cNvSpPr txBox="1"/>
          <p:nvPr/>
        </p:nvSpPr>
        <p:spPr>
          <a:xfrm>
            <a:off x="321642" y="6093296"/>
            <a:ext cx="800100" cy="4619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故，</a:t>
            </a:r>
          </a:p>
        </p:txBody>
      </p:sp>
      <p:graphicFrame>
        <p:nvGraphicFramePr>
          <p:cNvPr id="2" name="对象 7"/>
          <p:cNvGraphicFramePr>
            <a:graphicFrameLocks noChangeAspect="1"/>
          </p:cNvGraphicFramePr>
          <p:nvPr/>
        </p:nvGraphicFramePr>
        <p:xfrm>
          <a:off x="1856209" y="1227222"/>
          <a:ext cx="409892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209800" imgH="228600" progId="Equation.DSMT4">
                  <p:embed/>
                </p:oleObj>
              </mc:Choice>
              <mc:Fallback>
                <p:oleObj name="Equation" r:id="rId11" imgW="2209800" imgH="228600" progId="Equation.DSMT4">
                  <p:embed/>
                  <p:pic>
                    <p:nvPicPr>
                      <p:cNvPr id="2" name="对象 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856209" y="1227222"/>
                        <a:ext cx="4098925" cy="4238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19" name="object 5"/>
          <p:cNvSpPr txBox="1">
            <a:spLocks noGrp="1"/>
          </p:cNvSpPr>
          <p:nvPr>
            <p:ph type="sldNum" sz="quarter" idx="12"/>
          </p:nvPr>
        </p:nvSpPr>
        <p:spPr>
          <a:xfrm>
            <a:off x="8243888" y="6169025"/>
            <a:ext cx="257175" cy="225425"/>
          </a:xfrm>
          <a:noFill/>
          <a:ln>
            <a:noFill/>
          </a:ln>
        </p:spPr>
        <p:txBody>
          <a:bodyPr lIns="0" tIns="0" rIns="0" bIns="0">
            <a:spAutoFit/>
          </a:bodyPr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marL="38100" lvl="0" indent="0" eaLnBrk="1" hangingPunct="1">
              <a:lnSpc>
                <a:spcPts val="1590"/>
              </a:lnSpc>
            </a:pPr>
            <a:fld id="{9A0DB2DC-4C9A-4742-B13C-FB6460FD3503}" type="slidenum">
              <a:rPr lang="zh-CN" altLang="zh-CN" sz="1400" dirty="0">
                <a:solidFill>
                  <a:srgbClr val="000000"/>
                </a:solidFill>
                <a:latin typeface="Garamond" panose="02020404030301010803" pitchFamily="18" charset="0"/>
              </a:rPr>
              <a:t>111</a:t>
            </a:fld>
            <a:endParaRPr lang="zh-CN" altLang="zh-CN" sz="14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24" name="对象 7">
            <a:extLst>
              <a:ext uri="{FF2B5EF4-FFF2-40B4-BE49-F238E27FC236}">
                <a16:creationId xmlns:a16="http://schemas.microsoft.com/office/drawing/2014/main" id="{B8177570-044E-4CA5-A62E-FD2E87CF8C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532783"/>
              </p:ext>
            </p:extLst>
          </p:nvPr>
        </p:nvGraphicFramePr>
        <p:xfrm>
          <a:off x="1421408" y="1844824"/>
          <a:ext cx="6030912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3251160" imgH="228600" progId="Equation.DSMT4">
                  <p:embed/>
                </p:oleObj>
              </mc:Choice>
              <mc:Fallback>
                <p:oleObj name="Equation" r:id="rId13" imgW="3251160" imgH="228600" progId="Equation.DSMT4">
                  <p:embed/>
                  <p:pic>
                    <p:nvPicPr>
                      <p:cNvPr id="24" name="对象 7">
                        <a:extLst>
                          <a:ext uri="{FF2B5EF4-FFF2-40B4-BE49-F238E27FC236}">
                            <a16:creationId xmlns:a16="http://schemas.microsoft.com/office/drawing/2014/main" id="{B8177570-044E-4CA5-A62E-FD2E87CF8C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421408" y="1844824"/>
                        <a:ext cx="6030912" cy="4238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30">
            <a:extLst>
              <a:ext uri="{FF2B5EF4-FFF2-40B4-BE49-F238E27FC236}">
                <a16:creationId xmlns:a16="http://schemas.microsoft.com/office/drawing/2014/main" id="{B8786D93-0FF4-E8E7-2C56-0744D065A9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09538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6</a:t>
            </a: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章 数值微分与数值积分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习题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8" grpId="0"/>
      <p:bldP spid="25608" grpId="1"/>
      <p:bldP spid="25613" grpId="0"/>
      <p:bldP spid="25613" grpId="1"/>
      <p:bldP spid="25618" grpId="0"/>
      <p:bldP spid="25618" grpId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410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410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12" name="Text Box 30">
            <a:extLst>
              <a:ext uri="{FF2B5EF4-FFF2-40B4-BE49-F238E27FC236}">
                <a16:creationId xmlns:a16="http://schemas.microsoft.com/office/drawing/2014/main" id="{BA8A8A90-0494-4A91-82F9-5111B67294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09538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6</a:t>
            </a: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章 数值微分与数值积分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习题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2059640-737F-4077-90D6-3589078723F7}"/>
              </a:ext>
            </a:extLst>
          </p:cNvPr>
          <p:cNvSpPr txBox="1"/>
          <p:nvPr/>
        </p:nvSpPr>
        <p:spPr>
          <a:xfrm>
            <a:off x="166268" y="1825660"/>
            <a:ext cx="21014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000FF"/>
                </a:solidFill>
              </a:rPr>
              <a:t>解法</a:t>
            </a:r>
            <a:r>
              <a:rPr lang="en-US" altLang="zh-CN" sz="2800" dirty="0">
                <a:solidFill>
                  <a:srgbClr val="0000FF"/>
                </a:solidFill>
              </a:rPr>
              <a:t>2</a:t>
            </a:r>
            <a:r>
              <a:rPr lang="zh-CN" altLang="en-US" sz="2800" dirty="0">
                <a:solidFill>
                  <a:srgbClr val="0000FF"/>
                </a:solidFill>
              </a:rPr>
              <a:t>：</a:t>
            </a: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0DDF2AAB-CCEE-4B52-8D8D-E91F7BCDB7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2729095"/>
              </p:ext>
            </p:extLst>
          </p:nvPr>
        </p:nvGraphicFramePr>
        <p:xfrm>
          <a:off x="1564421" y="2366217"/>
          <a:ext cx="4954587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89040" imgH="330120" progId="Equation.DSMT4">
                  <p:embed/>
                </p:oleObj>
              </mc:Choice>
              <mc:Fallback>
                <p:oleObj name="Equation" r:id="rId3" imgW="2489040" imgH="33012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4421" y="2366217"/>
                        <a:ext cx="4954587" cy="6635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DB6ED82D-030E-42B5-AA56-45F2455E5D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8696643"/>
              </p:ext>
            </p:extLst>
          </p:nvPr>
        </p:nvGraphicFramePr>
        <p:xfrm>
          <a:off x="1539900" y="2930633"/>
          <a:ext cx="5840412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933640" imgH="419040" progId="Equation.DSMT4">
                  <p:embed/>
                </p:oleObj>
              </mc:Choice>
              <mc:Fallback>
                <p:oleObj name="Equation" r:id="rId5" imgW="2933640" imgH="41904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0DDF2AAB-CCEE-4B52-8D8D-E91F7BCDB7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9900" y="2930633"/>
                        <a:ext cx="5840412" cy="8429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320023C2-165F-43CB-A394-B3E5805E73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1743584"/>
              </p:ext>
            </p:extLst>
          </p:nvPr>
        </p:nvGraphicFramePr>
        <p:xfrm>
          <a:off x="1564421" y="3706970"/>
          <a:ext cx="5688012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857320" imgH="330120" progId="Equation.DSMT4">
                  <p:embed/>
                </p:oleObj>
              </mc:Choice>
              <mc:Fallback>
                <p:oleObj name="Equation" r:id="rId7" imgW="2857320" imgH="330120" progId="Equation.DSMT4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DB6ED82D-030E-42B5-AA56-45F2455E5D4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4421" y="3706970"/>
                        <a:ext cx="5688012" cy="6635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0CD16728-5E64-4395-B137-890BD8C4C6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7472382"/>
              </p:ext>
            </p:extLst>
          </p:nvPr>
        </p:nvGraphicFramePr>
        <p:xfrm>
          <a:off x="1587950" y="4261910"/>
          <a:ext cx="4454525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942920" imgH="393480" progId="Equation.DSMT4">
                  <p:embed/>
                </p:oleObj>
              </mc:Choice>
              <mc:Fallback>
                <p:oleObj name="Equation" r:id="rId9" imgW="1942920" imgH="393480" progId="Equation.DSMT4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58A68013-D55A-41E5-AD43-978829633F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950" y="4261910"/>
                        <a:ext cx="4454525" cy="7858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4DAB3508-D830-4992-B294-ED0D2654F8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7236871"/>
              </p:ext>
            </p:extLst>
          </p:nvPr>
        </p:nvGraphicFramePr>
        <p:xfrm>
          <a:off x="1539900" y="4962109"/>
          <a:ext cx="6861348" cy="127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276360" imgH="634680" progId="Equation.DSMT4">
                  <p:embed/>
                </p:oleObj>
              </mc:Choice>
              <mc:Fallback>
                <p:oleObj name="Equation" r:id="rId11" imgW="3276360" imgH="634680" progId="Equation.DSMT4">
                  <p:embed/>
                  <p:pic>
                    <p:nvPicPr>
                      <p:cNvPr id="28" name="对象 27">
                        <a:extLst>
                          <a:ext uri="{FF2B5EF4-FFF2-40B4-BE49-F238E27FC236}">
                            <a16:creationId xmlns:a16="http://schemas.microsoft.com/office/drawing/2014/main" id="{320023C2-165F-43CB-A394-B3E5805E73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9900" y="4962109"/>
                        <a:ext cx="6861348" cy="12763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>
            <a:extLst>
              <a:ext uri="{FF2B5EF4-FFF2-40B4-BE49-F238E27FC236}">
                <a16:creationId xmlns:a16="http://schemas.microsoft.com/office/drawing/2014/main" id="{6D3B7CB7-96E5-4D89-914B-5E1F78375C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9835456"/>
              </p:ext>
            </p:extLst>
          </p:nvPr>
        </p:nvGraphicFramePr>
        <p:xfrm>
          <a:off x="1599084" y="6192539"/>
          <a:ext cx="3900487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701720" imgH="203040" progId="Equation.DSMT4">
                  <p:embed/>
                </p:oleObj>
              </mc:Choice>
              <mc:Fallback>
                <p:oleObj name="Equation" r:id="rId13" imgW="1701720" imgH="203040" progId="Equation.DSMT4">
                  <p:embed/>
                  <p:pic>
                    <p:nvPicPr>
                      <p:cNvPr id="29" name="对象 28">
                        <a:extLst>
                          <a:ext uri="{FF2B5EF4-FFF2-40B4-BE49-F238E27FC236}">
                            <a16:creationId xmlns:a16="http://schemas.microsoft.com/office/drawing/2014/main" id="{0CD16728-5E64-4395-B137-890BD8C4C63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9084" y="6192539"/>
                        <a:ext cx="3900487" cy="4048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3">
            <a:extLst>
              <a:ext uri="{FF2B5EF4-FFF2-40B4-BE49-F238E27FC236}">
                <a16:creationId xmlns:a16="http://schemas.microsoft.com/office/drawing/2014/main" id="{9C0D6A7C-872B-745B-880E-1F1A4953E66C}"/>
              </a:ext>
            </a:extLst>
          </p:cNvPr>
          <p:cNvSpPr txBox="1"/>
          <p:nvPr/>
        </p:nvSpPr>
        <p:spPr>
          <a:xfrm>
            <a:off x="827584" y="692150"/>
            <a:ext cx="6408712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buNone/>
              <a:defRPr sz="2000">
                <a:solidFill>
                  <a:schemeClr val="tx1"/>
                </a:solidFill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sz="2000" b="0" dirty="0">
                <a:solidFill>
                  <a:srgbClr val="FF0000"/>
                </a:solidFill>
                <a:ea typeface="宋体" panose="02010600030101010101" pitchFamily="2" charset="-122"/>
              </a:rPr>
              <a:t>习题</a:t>
            </a:r>
            <a:r>
              <a:rPr lang="en-US" altLang="zh-CN" sz="2000" b="0" dirty="0">
                <a:solidFill>
                  <a:srgbClr val="FF0000"/>
                </a:solidFill>
                <a:ea typeface="宋体" panose="02010600030101010101" pitchFamily="2" charset="-122"/>
              </a:rPr>
              <a:t>2</a:t>
            </a:r>
            <a:r>
              <a:rPr lang="zh-CN" altLang="en-US" sz="2000" dirty="0">
                <a:ea typeface="宋体" panose="02010600030101010101" pitchFamily="2" charset="-122"/>
              </a:rPr>
              <a:t>：</a:t>
            </a:r>
            <a:r>
              <a:rPr lang="zh-CN" altLang="en-US" dirty="0"/>
              <a:t>构造积分                             </a:t>
            </a:r>
            <a:r>
              <a:rPr lang="en-US" altLang="zh-CN" dirty="0"/>
              <a:t>   </a:t>
            </a:r>
            <a:r>
              <a:rPr lang="zh-CN" altLang="en-US" dirty="0"/>
              <a:t>的数值积分公式：</a:t>
            </a:r>
          </a:p>
        </p:txBody>
      </p:sp>
      <p:graphicFrame>
        <p:nvGraphicFramePr>
          <p:cNvPr id="3" name="对象 7">
            <a:extLst>
              <a:ext uri="{FF2B5EF4-FFF2-40B4-BE49-F238E27FC236}">
                <a16:creationId xmlns:a16="http://schemas.microsoft.com/office/drawing/2014/main" id="{8972864A-4957-3A54-4AF9-CAE176CF40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56209" y="1227222"/>
          <a:ext cx="409892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209800" imgH="228600" progId="Equation.DSMT4">
                  <p:embed/>
                </p:oleObj>
              </mc:Choice>
              <mc:Fallback>
                <p:oleObj name="Equation" r:id="rId15" imgW="2209800" imgH="228600" progId="Equation.DSMT4">
                  <p:embed/>
                  <p:pic>
                    <p:nvPicPr>
                      <p:cNvPr id="2" name="对象 7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856209" y="1227222"/>
                        <a:ext cx="4098925" cy="4238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6">
            <a:extLst>
              <a:ext uri="{FF2B5EF4-FFF2-40B4-BE49-F238E27FC236}">
                <a16:creationId xmlns:a16="http://schemas.microsoft.com/office/drawing/2014/main" id="{ABCCA873-300A-2706-92A4-0DD5CAE08A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4004540"/>
              </p:ext>
            </p:extLst>
          </p:nvPr>
        </p:nvGraphicFramePr>
        <p:xfrm>
          <a:off x="2826278" y="617852"/>
          <a:ext cx="1941512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7" imgW="1129665" imgH="330200" progId="Equation.DSMT4">
                  <p:embed/>
                </p:oleObj>
              </mc:Choice>
              <mc:Fallback>
                <p:oleObj r:id="rId17" imgW="1129665" imgH="330200" progId="Equation.DSMT4">
                  <p:embed/>
                  <p:pic>
                    <p:nvPicPr>
                      <p:cNvPr id="25605" name="对象 6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826278" y="617852"/>
                        <a:ext cx="1941512" cy="5667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34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文本框 1"/>
          <p:cNvSpPr txBox="1">
            <a:spLocks noChangeArrowheads="1"/>
          </p:cNvSpPr>
          <p:nvPr/>
        </p:nvSpPr>
        <p:spPr bwMode="auto">
          <a:xfrm>
            <a:off x="1331640" y="2780928"/>
            <a:ext cx="68738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b="1">
                <a:solidFill>
                  <a:schemeClr val="accent2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defRPr kumimoji="1" b="1">
                <a:solidFill>
                  <a:schemeClr val="accent2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defRPr kumimoji="1" b="1">
                <a:solidFill>
                  <a:schemeClr val="accent2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defRPr kumimoji="1" b="1">
                <a:solidFill>
                  <a:schemeClr val="accent2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defRPr kumimoji="1" b="1">
                <a:solidFill>
                  <a:schemeClr val="accent2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accent2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accent2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accent2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accent2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algn="ctr"/>
            <a:r>
              <a:rPr kumimoji="0" lang="zh-CN" altLang="en-US" sz="4000" b="0" dirty="0">
                <a:solidFill>
                  <a:srgbClr val="005826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</a:t>
            </a:r>
            <a:r>
              <a:rPr kumimoji="0" lang="en-US" altLang="zh-CN" sz="4000" b="0" dirty="0">
                <a:solidFill>
                  <a:srgbClr val="005826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7</a:t>
            </a:r>
            <a:r>
              <a:rPr kumimoji="0" lang="zh-CN" altLang="en-US" sz="4000" b="0" dirty="0">
                <a:solidFill>
                  <a:srgbClr val="005826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章  常微分方程数值解法</a:t>
            </a:r>
            <a:endParaRPr kumimoji="0" lang="en-US" altLang="zh-CN" sz="4000" b="0" dirty="0">
              <a:solidFill>
                <a:srgbClr val="005826"/>
              </a:solidFill>
              <a:latin typeface="Georgia" panose="02040502050405020303" pitchFamily="18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915313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26"/>
          <p:cNvSpPr txBox="1">
            <a:spLocks noChangeArrowheads="1"/>
          </p:cNvSpPr>
          <p:nvPr/>
        </p:nvSpPr>
        <p:spPr bwMode="auto">
          <a:xfrm>
            <a:off x="577697" y="620688"/>
            <a:ext cx="8001000" cy="674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800" b="1" dirty="0">
                <a:latin typeface="宋体" panose="02010600030101010101" pitchFamily="2" charset="-122"/>
                <a:ea typeface="黑体" panose="02010609060101010101" pitchFamily="49" charset="-122"/>
              </a:rPr>
              <a:t>向前</a:t>
            </a:r>
            <a:r>
              <a:rPr lang="en-US" altLang="zh-CN" sz="2800" b="1" dirty="0">
                <a:latin typeface="宋体" panose="02010600030101010101" pitchFamily="2" charset="-122"/>
                <a:ea typeface="黑体" panose="02010609060101010101" pitchFamily="49" charset="-122"/>
              </a:rPr>
              <a:t>Euler</a:t>
            </a:r>
            <a:r>
              <a:rPr lang="zh-CN" altLang="en-US" sz="2800" b="1" dirty="0">
                <a:latin typeface="宋体" panose="02010600030101010101" pitchFamily="2" charset="-122"/>
                <a:ea typeface="黑体" panose="02010609060101010101" pitchFamily="49" charset="-122"/>
              </a:rPr>
              <a:t>公式（显式、一阶精度） </a:t>
            </a:r>
          </a:p>
        </p:txBody>
      </p:sp>
      <p:graphicFrame>
        <p:nvGraphicFramePr>
          <p:cNvPr id="15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8919706"/>
              </p:ext>
            </p:extLst>
          </p:nvPr>
        </p:nvGraphicFramePr>
        <p:xfrm>
          <a:off x="1979712" y="1151907"/>
          <a:ext cx="3429000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295400" imgH="228600" progId="Equation.3">
                  <p:embed/>
                </p:oleObj>
              </mc:Choice>
              <mc:Fallback>
                <p:oleObj r:id="rId3" imgW="1295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1151907"/>
                        <a:ext cx="3429000" cy="606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26"/>
          <p:cNvSpPr txBox="1">
            <a:spLocks noChangeArrowheads="1"/>
          </p:cNvSpPr>
          <p:nvPr/>
        </p:nvSpPr>
        <p:spPr bwMode="auto">
          <a:xfrm>
            <a:off x="569894" y="2090477"/>
            <a:ext cx="8001000" cy="1255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800" b="1" dirty="0">
                <a:latin typeface="宋体" panose="02010600030101010101" pitchFamily="2" charset="-122"/>
                <a:ea typeface="黑体" panose="02010609060101010101" pitchFamily="49" charset="-122"/>
              </a:rPr>
              <a:t>向后</a:t>
            </a:r>
            <a:r>
              <a:rPr lang="en-US" altLang="zh-CN" sz="2800" b="1" dirty="0">
                <a:latin typeface="宋体" panose="02010600030101010101" pitchFamily="2" charset="-122"/>
                <a:ea typeface="黑体" panose="02010609060101010101" pitchFamily="49" charset="-122"/>
              </a:rPr>
              <a:t>Euler</a:t>
            </a:r>
            <a:r>
              <a:rPr lang="zh-CN" altLang="en-US" sz="2800" b="1" dirty="0">
                <a:latin typeface="宋体" panose="02010600030101010101" pitchFamily="2" charset="-122"/>
                <a:ea typeface="黑体" panose="02010609060101010101" pitchFamily="49" charset="-122"/>
              </a:rPr>
              <a:t>公式（隐式、一阶精度） </a:t>
            </a:r>
          </a:p>
          <a:p>
            <a:pPr>
              <a:lnSpc>
                <a:spcPct val="135000"/>
              </a:lnSpc>
            </a:pPr>
            <a:r>
              <a:rPr lang="zh-CN" altLang="en-US" sz="2800" b="1" dirty="0">
                <a:latin typeface="宋体" panose="02010600030101010101" pitchFamily="2" charset="-122"/>
                <a:ea typeface="黑体" panose="02010609060101010101" pitchFamily="49" charset="-122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910698" y="2802296"/>
                <a:ext cx="42525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h𝑓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698" y="2802296"/>
                <a:ext cx="4252511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 Box 26"/>
          <p:cNvSpPr txBox="1">
            <a:spLocks noChangeArrowheads="1"/>
          </p:cNvSpPr>
          <p:nvPr/>
        </p:nvSpPr>
        <p:spPr bwMode="auto">
          <a:xfrm>
            <a:off x="554267" y="4753497"/>
            <a:ext cx="8001000" cy="1255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800" b="1" dirty="0">
                <a:latin typeface="宋体" panose="02010600030101010101" pitchFamily="2" charset="-122"/>
                <a:ea typeface="黑体" panose="02010609060101010101" pitchFamily="49" charset="-122"/>
              </a:rPr>
              <a:t>中心差商两步</a:t>
            </a:r>
            <a:r>
              <a:rPr lang="en-US" altLang="zh-CN" sz="2800" b="1" dirty="0">
                <a:latin typeface="宋体" panose="02010600030101010101" pitchFamily="2" charset="-122"/>
                <a:ea typeface="黑体" panose="02010609060101010101" pitchFamily="49" charset="-122"/>
              </a:rPr>
              <a:t>Euler</a:t>
            </a:r>
            <a:r>
              <a:rPr lang="zh-CN" altLang="en-US" sz="2800" b="1" dirty="0">
                <a:latin typeface="宋体" panose="02010600030101010101" pitchFamily="2" charset="-122"/>
                <a:ea typeface="黑体" panose="02010609060101010101" pitchFamily="49" charset="-122"/>
              </a:rPr>
              <a:t>公式（显式、二阶精度） </a:t>
            </a:r>
          </a:p>
          <a:p>
            <a:pPr>
              <a:lnSpc>
                <a:spcPct val="135000"/>
              </a:lnSpc>
            </a:pPr>
            <a:r>
              <a:rPr lang="zh-CN" altLang="en-US" sz="2800" b="1" dirty="0">
                <a:latin typeface="宋体" panose="02010600030101010101" pitchFamily="2" charset="-122"/>
                <a:ea typeface="黑体" panose="02010609060101010101" pitchFamily="49" charset="-122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1907704" y="5514019"/>
                <a:ext cx="41082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h𝑓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5514019"/>
                <a:ext cx="4108241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885753" y="3594866"/>
            <a:ext cx="15776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黑体" panose="02010609060101010101" pitchFamily="49" charset="-122"/>
              </a:rPr>
              <a:t>预估</a:t>
            </a:r>
            <a:r>
              <a:rPr lang="en-US" altLang="zh-CN" b="1" dirty="0">
                <a:latin typeface="宋体" panose="02010600030101010101" pitchFamily="2" charset="-122"/>
                <a:ea typeface="黑体" panose="02010609060101010101" pitchFamily="49" charset="-122"/>
              </a:rPr>
              <a:t>-</a:t>
            </a:r>
            <a:r>
              <a:rPr lang="zh-CN" altLang="en-US" b="1" dirty="0">
                <a:latin typeface="宋体" panose="02010600030101010101" pitchFamily="2" charset="-122"/>
                <a:ea typeface="黑体" panose="02010609060101010101" pitchFamily="49" charset="-122"/>
              </a:rPr>
              <a:t>校正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3462183" y="3516959"/>
                <a:ext cx="35580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h𝑓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183" y="3516959"/>
                <a:ext cx="3558089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3419872" y="3992628"/>
                <a:ext cx="42525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h𝑓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3992628"/>
                <a:ext cx="4252511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289197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26"/>
          <p:cNvSpPr txBox="1">
            <a:spLocks noChangeArrowheads="1"/>
          </p:cNvSpPr>
          <p:nvPr/>
        </p:nvSpPr>
        <p:spPr bwMode="auto">
          <a:xfrm>
            <a:off x="539552" y="2292823"/>
            <a:ext cx="8001000" cy="1255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800" b="1" dirty="0">
                <a:ea typeface="黑体" panose="02010609060101010101" pitchFamily="49" charset="-122"/>
              </a:rPr>
              <a:t>综合欧拉公式和梯形公式，得到</a:t>
            </a:r>
            <a:r>
              <a:rPr lang="zh-CN" altLang="en-US" sz="2800" b="1" dirty="0">
                <a:latin typeface="宋体" panose="02010600030101010101" pitchFamily="2" charset="-122"/>
                <a:ea typeface="黑体" panose="02010609060101010101" pitchFamily="49" charset="-122"/>
              </a:rPr>
              <a:t>改进</a:t>
            </a:r>
            <a:r>
              <a:rPr lang="en-US" altLang="zh-CN" sz="2800" b="1" dirty="0">
                <a:latin typeface="宋体" panose="02010600030101010101" pitchFamily="2" charset="-122"/>
                <a:ea typeface="黑体" panose="02010609060101010101" pitchFamily="49" charset="-122"/>
              </a:rPr>
              <a:t>Euler</a:t>
            </a:r>
            <a:r>
              <a:rPr lang="zh-CN" altLang="en-US" sz="2800" b="1" dirty="0">
                <a:latin typeface="宋体" panose="02010600030101010101" pitchFamily="2" charset="-122"/>
                <a:ea typeface="黑体" panose="02010609060101010101" pitchFamily="49" charset="-122"/>
              </a:rPr>
              <a:t>公式（显式、二阶精度） </a:t>
            </a:r>
          </a:p>
        </p:txBody>
      </p:sp>
      <p:graphicFrame>
        <p:nvGraphicFramePr>
          <p:cNvPr id="17" name="Object 10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4309215"/>
              </p:ext>
            </p:extLst>
          </p:nvPr>
        </p:nvGraphicFramePr>
        <p:xfrm>
          <a:off x="1941567" y="3590901"/>
          <a:ext cx="3657600" cy="244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22360" imgH="1091880" progId="Equation.3">
                  <p:embed/>
                </p:oleObj>
              </mc:Choice>
              <mc:Fallback>
                <p:oleObj name="Equation" r:id="rId3" imgW="1422360" imgH="1091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1567" y="3590901"/>
                        <a:ext cx="3657600" cy="2446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0864146"/>
              </p:ext>
            </p:extLst>
          </p:nvPr>
        </p:nvGraphicFramePr>
        <p:xfrm>
          <a:off x="1941567" y="1254053"/>
          <a:ext cx="46482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2298700" imgH="393700" progId="Equation.3">
                  <p:embed/>
                </p:oleObj>
              </mc:Choice>
              <mc:Fallback>
                <p:oleObj r:id="rId5" imgW="22987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1567" y="1254053"/>
                        <a:ext cx="4648200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26"/>
          <p:cNvSpPr txBox="1">
            <a:spLocks noChangeArrowheads="1"/>
          </p:cNvSpPr>
          <p:nvPr/>
        </p:nvSpPr>
        <p:spPr bwMode="auto">
          <a:xfrm>
            <a:off x="577697" y="620688"/>
            <a:ext cx="8001000" cy="1255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800" b="1" dirty="0">
                <a:latin typeface="宋体" panose="02010600030101010101" pitchFamily="2" charset="-122"/>
                <a:ea typeface="黑体" panose="02010609060101010101" pitchFamily="49" charset="-122"/>
              </a:rPr>
              <a:t>梯形公式（隐式、二阶精度） </a:t>
            </a:r>
          </a:p>
          <a:p>
            <a:pPr>
              <a:lnSpc>
                <a:spcPct val="135000"/>
              </a:lnSpc>
            </a:pPr>
            <a:r>
              <a:rPr lang="zh-CN" altLang="en-US" sz="2800" b="1" dirty="0">
                <a:latin typeface="宋体" panose="02010600030101010101" pitchFamily="2" charset="-122"/>
                <a:ea typeface="黑体" panose="02010609060101010101" pitchFamily="49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028220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10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0637988"/>
              </p:ext>
            </p:extLst>
          </p:nvPr>
        </p:nvGraphicFramePr>
        <p:xfrm>
          <a:off x="3131840" y="4365104"/>
          <a:ext cx="3012239" cy="15619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761669" imgH="660113" progId="Equation.3">
                  <p:embed/>
                </p:oleObj>
              </mc:Choice>
              <mc:Fallback>
                <p:oleObj r:id="rId2" imgW="761669" imgH="6601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1840" y="4365104"/>
                        <a:ext cx="3012239" cy="156190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10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6434699"/>
              </p:ext>
            </p:extLst>
          </p:nvPr>
        </p:nvGraphicFramePr>
        <p:xfrm>
          <a:off x="1115616" y="2796692"/>
          <a:ext cx="3124200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282700" imgH="228600" progId="Equation.3">
                  <p:embed/>
                </p:oleObj>
              </mc:Choice>
              <mc:Fallback>
                <p:oleObj r:id="rId4" imgW="12827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2796692"/>
                        <a:ext cx="3124200" cy="555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0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3281885"/>
              </p:ext>
            </p:extLst>
          </p:nvPr>
        </p:nvGraphicFramePr>
        <p:xfrm>
          <a:off x="4239816" y="2780928"/>
          <a:ext cx="3872484" cy="5839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511300" imgH="228600" progId="Equation.3">
                  <p:embed/>
                </p:oleObj>
              </mc:Choice>
              <mc:Fallback>
                <p:oleObj r:id="rId6" imgW="15113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9816" y="2780928"/>
                        <a:ext cx="3872484" cy="5839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1026"/>
          <p:cNvSpPr txBox="1">
            <a:spLocks noChangeArrowheads="1"/>
          </p:cNvSpPr>
          <p:nvPr/>
        </p:nvSpPr>
        <p:spPr bwMode="auto">
          <a:xfrm>
            <a:off x="381000" y="250329"/>
            <a:ext cx="8382000" cy="231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800" b="1" dirty="0">
                <a:ea typeface="黑体" panose="02010609060101010101" pitchFamily="49" charset="-122"/>
              </a:rPr>
              <a:t>二阶龙格</a:t>
            </a:r>
            <a:r>
              <a:rPr lang="en-US" altLang="zh-CN" sz="2800" b="1" dirty="0">
                <a:ea typeface="黑体" panose="02010609060101010101" pitchFamily="49" charset="-122"/>
              </a:rPr>
              <a:t>—</a:t>
            </a:r>
            <a:r>
              <a:rPr lang="zh-CN" altLang="en-US" sz="2800" b="1" dirty="0">
                <a:ea typeface="黑体" panose="02010609060101010101" pitchFamily="49" charset="-122"/>
              </a:rPr>
              <a:t>库塔法</a:t>
            </a:r>
          </a:p>
          <a:p>
            <a:pPr>
              <a:lnSpc>
                <a:spcPct val="130000"/>
              </a:lnSpc>
            </a:pPr>
            <a:r>
              <a:rPr lang="zh-CN" altLang="en-US" sz="2800" b="1" dirty="0">
                <a:latin typeface="宋体" panose="02010600030101010101" pitchFamily="2" charset="-122"/>
                <a:ea typeface="黑体" panose="02010609060101010101" pitchFamily="49" charset="-122"/>
              </a:rPr>
              <a:t>    在     上取两点 </a:t>
            </a:r>
            <a:r>
              <a:rPr lang="en-US" altLang="zh-CN" sz="2800" b="1" i="1" dirty="0">
                <a:ea typeface="黑体" panose="02010609060101010101" pitchFamily="49" charset="-122"/>
              </a:rPr>
              <a:t>x</a:t>
            </a:r>
            <a:r>
              <a:rPr lang="en-US" altLang="zh-CN" sz="2800" b="1" baseline="-25000" dirty="0">
                <a:latin typeface="宋体" panose="02010600030101010101" pitchFamily="2" charset="-122"/>
                <a:ea typeface="黑体" panose="02010609060101010101" pitchFamily="49" charset="-122"/>
              </a:rPr>
              <a:t>i </a:t>
            </a:r>
            <a:r>
              <a:rPr lang="zh-CN" altLang="en-US" sz="2800" b="1" dirty="0">
                <a:latin typeface="宋体" panose="02010600030101010101" pitchFamily="2" charset="-122"/>
                <a:ea typeface="黑体" panose="02010609060101010101" pitchFamily="49" charset="-122"/>
              </a:rPr>
              <a:t>和          </a:t>
            </a:r>
            <a:r>
              <a:rPr lang="en-US" altLang="zh-CN" sz="2800" b="1" dirty="0">
                <a:latin typeface="宋体" panose="02010600030101010101" pitchFamily="2" charset="-122"/>
                <a:ea typeface="黑体" panose="02010609060101010101" pitchFamily="49" charset="-122"/>
              </a:rPr>
              <a:t>,</a:t>
            </a:r>
            <a:r>
              <a:rPr lang="zh-CN" altLang="en-US" sz="2800" b="1" dirty="0">
                <a:latin typeface="宋体" panose="02010600030101010101" pitchFamily="2" charset="-122"/>
                <a:ea typeface="黑体" panose="02010609060101010101" pitchFamily="49" charset="-122"/>
              </a:rPr>
              <a:t>以该两点处的斜率值 </a:t>
            </a:r>
            <a:r>
              <a:rPr lang="en-US" altLang="zh-CN" sz="2800" b="1" i="1" dirty="0">
                <a:ea typeface="黑体" panose="02010609060101010101" pitchFamily="49" charset="-122"/>
              </a:rPr>
              <a:t>k</a:t>
            </a:r>
            <a:r>
              <a:rPr lang="en-US" altLang="zh-CN" sz="2800" b="1" baseline="-25000" dirty="0">
                <a:latin typeface="宋体" panose="02010600030101010101" pitchFamily="2" charset="-122"/>
                <a:ea typeface="黑体" panose="02010609060101010101" pitchFamily="49" charset="-122"/>
              </a:rPr>
              <a:t>1 </a:t>
            </a:r>
            <a:r>
              <a:rPr lang="zh-CN" altLang="en-US" sz="2800" b="1" dirty="0">
                <a:latin typeface="宋体" panose="02010600030101010101" pitchFamily="2" charset="-122"/>
                <a:ea typeface="黑体" panose="02010609060101010101" pitchFamily="49" charset="-122"/>
              </a:rPr>
              <a:t>和 </a:t>
            </a:r>
            <a:r>
              <a:rPr lang="en-US" altLang="zh-CN" sz="2800" b="1" i="1" dirty="0">
                <a:ea typeface="黑体" panose="02010609060101010101" pitchFamily="49" charset="-122"/>
              </a:rPr>
              <a:t>k</a:t>
            </a:r>
            <a:r>
              <a:rPr lang="en-US" altLang="zh-CN" sz="2800" b="1" baseline="-25000" dirty="0">
                <a:latin typeface="宋体" panose="02010600030101010101" pitchFamily="2" charset="-122"/>
                <a:ea typeface="黑体" panose="02010609060101010101" pitchFamily="49" charset="-122"/>
              </a:rPr>
              <a:t>2 </a:t>
            </a:r>
            <a:r>
              <a:rPr lang="zh-CN" altLang="en-US" sz="2800" b="1" dirty="0">
                <a:latin typeface="宋体" panose="02010600030101010101" pitchFamily="2" charset="-122"/>
                <a:ea typeface="黑体" panose="02010609060101010101" pitchFamily="49" charset="-122"/>
              </a:rPr>
              <a:t>的加权平均</a:t>
            </a:r>
            <a:r>
              <a:rPr lang="en-US" altLang="zh-CN" sz="2800" b="1" dirty="0">
                <a:latin typeface="宋体" panose="02010600030101010101" pitchFamily="2" charset="-122"/>
                <a:ea typeface="黑体" panose="02010609060101010101" pitchFamily="49" charset="-122"/>
              </a:rPr>
              <a:t>(</a:t>
            </a:r>
            <a:r>
              <a:rPr lang="zh-CN" altLang="en-US" sz="2800" b="1" dirty="0">
                <a:latin typeface="宋体" panose="02010600030101010101" pitchFamily="2" charset="-122"/>
                <a:ea typeface="黑体" panose="02010609060101010101" pitchFamily="49" charset="-122"/>
              </a:rPr>
              <a:t>或称为线性组合</a:t>
            </a:r>
            <a:r>
              <a:rPr lang="en-US" altLang="zh-CN" sz="2800" b="1" dirty="0">
                <a:latin typeface="宋体" panose="02010600030101010101" pitchFamily="2" charset="-122"/>
                <a:ea typeface="黑体" panose="02010609060101010101" pitchFamily="49" charset="-122"/>
              </a:rPr>
              <a:t>)</a:t>
            </a:r>
            <a:r>
              <a:rPr lang="zh-CN" altLang="en-US" sz="2800" b="1" dirty="0">
                <a:latin typeface="宋体" panose="02010600030101010101" pitchFamily="2" charset="-122"/>
                <a:ea typeface="黑体" panose="02010609060101010101" pitchFamily="49" charset="-122"/>
              </a:rPr>
              <a:t>来求取平均斜率的近似值</a:t>
            </a:r>
            <a:r>
              <a:rPr lang="en-US" altLang="zh-CN" sz="2800" b="1" i="1" dirty="0">
                <a:ea typeface="黑体" panose="02010609060101010101" pitchFamily="49" charset="-122"/>
              </a:rPr>
              <a:t>K</a:t>
            </a:r>
            <a:r>
              <a:rPr lang="zh-CN" altLang="en-US" sz="2800" b="1" dirty="0">
                <a:latin typeface="宋体" panose="02010600030101010101" pitchFamily="2" charset="-122"/>
                <a:ea typeface="黑体" panose="02010609060101010101" pitchFamily="49" charset="-122"/>
              </a:rPr>
              <a:t>，</a:t>
            </a:r>
            <a:r>
              <a:rPr lang="zh-CN" altLang="en-US" sz="2800" b="1" dirty="0">
                <a:ea typeface="黑体" panose="02010609060101010101" pitchFamily="49" charset="-122"/>
              </a:rPr>
              <a:t> </a:t>
            </a:r>
          </a:p>
        </p:txBody>
      </p:sp>
      <p:graphicFrame>
        <p:nvGraphicFramePr>
          <p:cNvPr id="8" name="Object 10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8036058"/>
              </p:ext>
            </p:extLst>
          </p:nvPr>
        </p:nvGraphicFramePr>
        <p:xfrm>
          <a:off x="1600200" y="1012329"/>
          <a:ext cx="762000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520700" imgH="228600" progId="Equation.3">
                  <p:embed/>
                </p:oleObj>
              </mc:Choice>
              <mc:Fallback>
                <p:oleObj r:id="rId8" imgW="5207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012329"/>
                        <a:ext cx="762000" cy="333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0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1565389"/>
              </p:ext>
            </p:extLst>
          </p:nvPr>
        </p:nvGraphicFramePr>
        <p:xfrm>
          <a:off x="4988024" y="908720"/>
          <a:ext cx="1600200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901309" imgH="241195" progId="Equation.3">
                  <p:embed/>
                </p:oleObj>
              </mc:Choice>
              <mc:Fallback>
                <p:oleObj r:id="rId10" imgW="901309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8024" y="908720"/>
                        <a:ext cx="1600200" cy="511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971600" y="3553852"/>
            <a:ext cx="58326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宋体" panose="02010600030101010101" pitchFamily="2" charset="-122"/>
                <a:ea typeface="黑体" panose="02010609060101010101" pitchFamily="49" charset="-122"/>
              </a:rPr>
              <a:t>由局部截断误差就等于    ，得到</a:t>
            </a:r>
          </a:p>
        </p:txBody>
      </p:sp>
      <p:graphicFrame>
        <p:nvGraphicFramePr>
          <p:cNvPr id="13" name="Object 10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9371154"/>
              </p:ext>
            </p:extLst>
          </p:nvPr>
        </p:nvGraphicFramePr>
        <p:xfrm>
          <a:off x="4602088" y="3591652"/>
          <a:ext cx="762000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419100" imgH="228600" progId="Equation.3">
                  <p:embed/>
                </p:oleObj>
              </mc:Choice>
              <mc:Fallback>
                <p:oleObj r:id="rId12" imgW="4191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2088" y="3591652"/>
                        <a:ext cx="762000" cy="468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05824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400461" y="2060848"/>
            <a:ext cx="3658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Georgia" panose="02040502050405020303" pitchFamily="18" charset="0"/>
                <a:ea typeface="微软雅黑" panose="020B0503020204020204" pitchFamily="34" charset="-122"/>
              </a:rPr>
              <a:t>两个节点为（</a:t>
            </a:r>
            <a:r>
              <a:rPr lang="en-US" altLang="zh-CN" b="1" i="1" dirty="0">
                <a:latin typeface="Georgia" panose="02040502050405020303" pitchFamily="18" charset="0"/>
                <a:ea typeface="微软雅黑" panose="020B0503020204020204" pitchFamily="34" charset="-122"/>
              </a:rPr>
              <a:t> x</a:t>
            </a:r>
            <a:r>
              <a:rPr lang="en-US" altLang="zh-CN" b="1" baseline="-25000" dirty="0">
                <a:latin typeface="Georgia" panose="02040502050405020303" pitchFamily="18" charset="0"/>
                <a:ea typeface="微软雅黑" panose="020B0503020204020204" pitchFamily="34" charset="-122"/>
              </a:rPr>
              <a:t>i </a:t>
            </a:r>
            <a:r>
              <a:rPr lang="zh-CN" altLang="en-US" b="1" dirty="0">
                <a:latin typeface="Georgia" panose="02040502050405020303" pitchFamily="18" charset="0"/>
                <a:ea typeface="微软雅黑" panose="020B0503020204020204" pitchFamily="34" charset="-122"/>
              </a:rPr>
              <a:t>，</a:t>
            </a:r>
            <a:r>
              <a:rPr lang="en-US" altLang="zh-CN" b="1" i="1" dirty="0">
                <a:latin typeface="Georgia" panose="02040502050405020303" pitchFamily="18" charset="0"/>
                <a:ea typeface="微软雅黑" panose="020B0503020204020204" pitchFamily="34" charset="-122"/>
              </a:rPr>
              <a:t> x</a:t>
            </a:r>
            <a:r>
              <a:rPr lang="en-US" altLang="zh-CN" b="1" baseline="-25000" dirty="0">
                <a:latin typeface="Georgia" panose="02040502050405020303" pitchFamily="18" charset="0"/>
                <a:ea typeface="微软雅黑" panose="020B0503020204020204" pitchFamily="34" charset="-122"/>
              </a:rPr>
              <a:t>i+1 </a:t>
            </a:r>
            <a:r>
              <a:rPr lang="zh-CN" altLang="en-US" b="1" dirty="0">
                <a:latin typeface="Georgia" panose="02040502050405020303" pitchFamily="18" charset="0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7" name="Text Box 1026"/>
          <p:cNvSpPr txBox="1">
            <a:spLocks noChangeArrowheads="1"/>
          </p:cNvSpPr>
          <p:nvPr/>
        </p:nvSpPr>
        <p:spPr bwMode="auto">
          <a:xfrm>
            <a:off x="381000" y="250329"/>
            <a:ext cx="8382000" cy="59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800" b="1" dirty="0">
                <a:ea typeface="黑体" panose="02010609060101010101" pitchFamily="49" charset="-122"/>
              </a:rPr>
              <a:t>二阶龙格</a:t>
            </a:r>
            <a:r>
              <a:rPr lang="en-US" altLang="zh-CN" sz="2800" b="1" dirty="0">
                <a:ea typeface="黑体" panose="02010609060101010101" pitchFamily="49" charset="-122"/>
              </a:rPr>
              <a:t>—</a:t>
            </a:r>
            <a:r>
              <a:rPr lang="zh-CN" altLang="en-US" sz="2800" b="1" dirty="0">
                <a:ea typeface="黑体" panose="02010609060101010101" pitchFamily="49" charset="-122"/>
              </a:rPr>
              <a:t>库塔法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7504" y="1124744"/>
            <a:ext cx="782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Georgia" panose="02040502050405020303" pitchFamily="18" charset="0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latin typeface="Georgia" panose="02040502050405020303" pitchFamily="18" charset="0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latin typeface="Georgia" panose="02040502050405020303" pitchFamily="18" charset="0"/>
                <a:ea typeface="微软雅黑" panose="020B0503020204020204" pitchFamily="34" charset="-122"/>
              </a:rPr>
              <a:t>）情形一，                     ，</a:t>
            </a:r>
            <a:r>
              <a:rPr lang="en-US" altLang="zh-CN" i="1" dirty="0">
                <a:latin typeface="Georgia" panose="02040502050405020303" pitchFamily="18" charset="0"/>
                <a:ea typeface="微软雅黑" panose="020B0503020204020204" pitchFamily="34" charset="-122"/>
              </a:rPr>
              <a:t>p </a:t>
            </a:r>
            <a:r>
              <a:rPr lang="en-US" altLang="zh-CN" dirty="0">
                <a:latin typeface="Georgia" panose="02040502050405020303" pitchFamily="18" charset="0"/>
                <a:ea typeface="微软雅黑" panose="020B0503020204020204" pitchFamily="34" charset="-122"/>
              </a:rPr>
              <a:t>= 1</a:t>
            </a:r>
            <a:r>
              <a:rPr lang="zh-CN" altLang="en-US" b="1" dirty="0">
                <a:latin typeface="Georgia" panose="02040502050405020303" pitchFamily="18" charset="0"/>
                <a:ea typeface="微软雅黑" panose="020B0503020204020204" pitchFamily="34" charset="-122"/>
              </a:rPr>
              <a:t>，对应改进</a:t>
            </a:r>
            <a:r>
              <a:rPr lang="en-US" altLang="zh-CN" b="1" dirty="0">
                <a:latin typeface="Georgia" panose="02040502050405020303" pitchFamily="18" charset="0"/>
                <a:ea typeface="微软雅黑" panose="020B0503020204020204" pitchFamily="34" charset="-122"/>
              </a:rPr>
              <a:t>Euler</a:t>
            </a:r>
            <a:r>
              <a:rPr lang="zh-CN" altLang="en-US" b="1" dirty="0">
                <a:latin typeface="Georgia" panose="02040502050405020303" pitchFamily="18" charset="0"/>
                <a:ea typeface="微软雅黑" panose="020B0503020204020204" pitchFamily="34" charset="-122"/>
              </a:rPr>
              <a:t>公式</a:t>
            </a:r>
            <a:endParaRPr lang="zh-CN" altLang="en-US" dirty="0">
              <a:latin typeface="Georgia" panose="02040502050405020303" pitchFamily="18" charset="0"/>
              <a:ea typeface="微软雅黑" panose="020B0503020204020204" pitchFamily="34" charset="-122"/>
            </a:endParaRPr>
          </a:p>
        </p:txBody>
      </p:sp>
      <p:graphicFrame>
        <p:nvGraphicFramePr>
          <p:cNvPr id="1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7979322"/>
              </p:ext>
            </p:extLst>
          </p:nvPr>
        </p:nvGraphicFramePr>
        <p:xfrm>
          <a:off x="973832" y="1731640"/>
          <a:ext cx="38862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Equation 3.0" r:id="rId2" imgW="1435100" imgH="1066800" progId="Equation.3">
                  <p:embed/>
                </p:oleObj>
              </mc:Choice>
              <mc:Fallback>
                <p:oleObj name="Microsoft Equation 3.0" r:id="rId2" imgW="1435100" imgH="1066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3832" y="1731640"/>
                        <a:ext cx="3886200" cy="205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5268390"/>
              </p:ext>
            </p:extLst>
          </p:nvPr>
        </p:nvGraphicFramePr>
        <p:xfrm>
          <a:off x="2098594" y="908720"/>
          <a:ext cx="1673466" cy="8576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761669" imgH="393529" progId="Equation.3">
                  <p:embed/>
                </p:oleObj>
              </mc:Choice>
              <mc:Fallback>
                <p:oleObj r:id="rId4" imgW="761669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8594" y="908720"/>
                        <a:ext cx="1673466" cy="8576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73581" y="3851405"/>
            <a:ext cx="817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Georgia" panose="02040502050405020303" pitchFamily="18" charset="0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latin typeface="Georgia" panose="02040502050405020303" pitchFamily="18" charset="0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latin typeface="Georgia" panose="02040502050405020303" pitchFamily="18" charset="0"/>
                <a:ea typeface="微软雅黑" panose="020B0503020204020204" pitchFamily="34" charset="-122"/>
              </a:rPr>
              <a:t>）情形二，           ，</a:t>
            </a:r>
            <a:r>
              <a:rPr lang="en-US" altLang="zh-CN" b="1" i="1" dirty="0">
                <a:latin typeface="Georgia" panose="02040502050405020303" pitchFamily="18" charset="0"/>
                <a:ea typeface="微软雅黑" panose="020B0503020204020204" pitchFamily="34" charset="-122"/>
              </a:rPr>
              <a:t>                     </a:t>
            </a:r>
            <a:r>
              <a:rPr lang="zh-CN" altLang="en-US" b="1" dirty="0">
                <a:latin typeface="Georgia" panose="02040502050405020303" pitchFamily="18" charset="0"/>
                <a:ea typeface="微软雅黑" panose="020B0503020204020204" pitchFamily="34" charset="-122"/>
              </a:rPr>
              <a:t>，对应两步</a:t>
            </a:r>
            <a:r>
              <a:rPr lang="en-US" altLang="zh-CN" b="1" dirty="0">
                <a:latin typeface="Georgia" panose="02040502050405020303" pitchFamily="18" charset="0"/>
                <a:ea typeface="微软雅黑" panose="020B0503020204020204" pitchFamily="34" charset="-122"/>
              </a:rPr>
              <a:t>Euler</a:t>
            </a:r>
            <a:r>
              <a:rPr lang="zh-CN" altLang="en-US" b="1" dirty="0">
                <a:latin typeface="Georgia" panose="02040502050405020303" pitchFamily="18" charset="0"/>
                <a:ea typeface="微软雅黑" panose="020B0503020204020204" pitchFamily="34" charset="-122"/>
              </a:rPr>
              <a:t>公式</a:t>
            </a:r>
            <a:endParaRPr lang="zh-CN" altLang="en-US" dirty="0">
              <a:latin typeface="Georgia" panose="02040502050405020303" pitchFamily="18" charset="0"/>
              <a:ea typeface="微软雅黑" panose="020B0503020204020204" pitchFamily="34" charset="-122"/>
            </a:endParaRPr>
          </a:p>
        </p:txBody>
      </p:sp>
      <p:graphicFrame>
        <p:nvGraphicFramePr>
          <p:cNvPr id="15" name="Object 10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2631230"/>
              </p:ext>
            </p:extLst>
          </p:nvPr>
        </p:nvGraphicFramePr>
        <p:xfrm>
          <a:off x="2064671" y="3891817"/>
          <a:ext cx="990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418918" imgH="215806" progId="Equation.3">
                  <p:embed/>
                </p:oleObj>
              </mc:Choice>
              <mc:Fallback>
                <p:oleObj r:id="rId6" imgW="418918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4671" y="3891817"/>
                        <a:ext cx="9906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0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3171062"/>
              </p:ext>
            </p:extLst>
          </p:nvPr>
        </p:nvGraphicFramePr>
        <p:xfrm>
          <a:off x="3173233" y="3717032"/>
          <a:ext cx="1796892" cy="8067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825500" imgH="393700" progId="Equation.3">
                  <p:embed/>
                </p:oleObj>
              </mc:Choice>
              <mc:Fallback>
                <p:oleObj r:id="rId8" imgW="8255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3233" y="3717032"/>
                        <a:ext cx="1796892" cy="80676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0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8094588"/>
              </p:ext>
            </p:extLst>
          </p:nvPr>
        </p:nvGraphicFramePr>
        <p:xfrm>
          <a:off x="978768" y="4379168"/>
          <a:ext cx="5105400" cy="236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1473200" imgH="1168400" progId="Equation.3">
                  <p:embed/>
                </p:oleObj>
              </mc:Choice>
              <mc:Fallback>
                <p:oleObj r:id="rId10" imgW="1473200" imgH="1168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8768" y="4379168"/>
                        <a:ext cx="5105400" cy="2362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5364088" y="4797152"/>
            <a:ext cx="3882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Georgia" panose="02040502050405020303" pitchFamily="18" charset="0"/>
                <a:ea typeface="微软雅黑" panose="020B0503020204020204" pitchFamily="34" charset="-122"/>
              </a:rPr>
              <a:t>两个节点为（</a:t>
            </a:r>
            <a:r>
              <a:rPr lang="en-US" altLang="zh-CN" b="1" i="1" dirty="0">
                <a:latin typeface="Georgia" panose="02040502050405020303" pitchFamily="18" charset="0"/>
                <a:ea typeface="微软雅黑" panose="020B0503020204020204" pitchFamily="34" charset="-122"/>
              </a:rPr>
              <a:t> x</a:t>
            </a:r>
            <a:r>
              <a:rPr lang="en-US" altLang="zh-CN" b="1" baseline="-25000" dirty="0">
                <a:latin typeface="Georgia" panose="02040502050405020303" pitchFamily="18" charset="0"/>
                <a:ea typeface="微软雅黑" panose="020B0503020204020204" pitchFamily="34" charset="-122"/>
              </a:rPr>
              <a:t>i </a:t>
            </a:r>
            <a:r>
              <a:rPr lang="zh-CN" altLang="en-US" b="1" dirty="0">
                <a:latin typeface="Georgia" panose="02040502050405020303" pitchFamily="18" charset="0"/>
                <a:ea typeface="微软雅黑" panose="020B0503020204020204" pitchFamily="34" charset="-122"/>
              </a:rPr>
              <a:t>，</a:t>
            </a:r>
            <a:r>
              <a:rPr lang="en-US" altLang="zh-CN" b="1" i="1" dirty="0">
                <a:latin typeface="Georgia" panose="02040502050405020303" pitchFamily="18" charset="0"/>
                <a:ea typeface="微软雅黑" panose="020B0503020204020204" pitchFamily="34" charset="-122"/>
              </a:rPr>
              <a:t> x</a:t>
            </a:r>
            <a:r>
              <a:rPr lang="en-US" altLang="zh-CN" b="1" baseline="-25000" dirty="0">
                <a:latin typeface="Georgia" panose="02040502050405020303" pitchFamily="18" charset="0"/>
                <a:ea typeface="微软雅黑" panose="020B0503020204020204" pitchFamily="34" charset="-122"/>
              </a:rPr>
              <a:t>i+1/2 </a:t>
            </a:r>
            <a:r>
              <a:rPr lang="zh-CN" altLang="en-US" b="1" dirty="0">
                <a:latin typeface="Georgia" panose="02040502050405020303" pitchFamily="18" charset="0"/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99263661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026"/>
          <p:cNvSpPr txBox="1">
            <a:spLocks noChangeArrowheads="1"/>
          </p:cNvSpPr>
          <p:nvPr/>
        </p:nvSpPr>
        <p:spPr bwMode="auto">
          <a:xfrm>
            <a:off x="107504" y="1336354"/>
            <a:ext cx="3096344" cy="652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800" b="1" dirty="0">
                <a:ea typeface="黑体" panose="02010609060101010101" pitchFamily="49" charset="-122"/>
              </a:rPr>
              <a:t>三阶龙格</a:t>
            </a:r>
            <a:r>
              <a:rPr lang="en-US" altLang="zh-CN" sz="2800" b="1" dirty="0">
                <a:ea typeface="黑体" panose="02010609060101010101" pitchFamily="49" charset="-122"/>
              </a:rPr>
              <a:t>—</a:t>
            </a:r>
            <a:r>
              <a:rPr lang="zh-CN" altLang="en-US" sz="2800" b="1" dirty="0">
                <a:ea typeface="黑体" panose="02010609060101010101" pitchFamily="49" charset="-122"/>
              </a:rPr>
              <a:t>库塔法</a:t>
            </a:r>
          </a:p>
        </p:txBody>
      </p:sp>
      <p:graphicFrame>
        <p:nvGraphicFramePr>
          <p:cNvPr id="1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1090855"/>
              </p:ext>
            </p:extLst>
          </p:nvPr>
        </p:nvGraphicFramePr>
        <p:xfrm>
          <a:off x="3059832" y="332656"/>
          <a:ext cx="4122014" cy="2618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55800" imgH="1346200" progId="Equation.3">
                  <p:embed/>
                </p:oleObj>
              </mc:Choice>
              <mc:Fallback>
                <p:oleObj r:id="rId2" imgW="1955800" imgH="1346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332656"/>
                        <a:ext cx="4122014" cy="26180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4756779"/>
              </p:ext>
            </p:extLst>
          </p:nvPr>
        </p:nvGraphicFramePr>
        <p:xfrm>
          <a:off x="3059832" y="3212976"/>
          <a:ext cx="5867400" cy="3436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2171700" imgH="1803400" progId="Equation.3">
                  <p:embed/>
                </p:oleObj>
              </mc:Choice>
              <mc:Fallback>
                <p:oleObj r:id="rId4" imgW="2171700" imgH="1803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3212976"/>
                        <a:ext cx="5867400" cy="34366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1026"/>
          <p:cNvSpPr txBox="1">
            <a:spLocks noChangeArrowheads="1"/>
          </p:cNvSpPr>
          <p:nvPr/>
        </p:nvSpPr>
        <p:spPr bwMode="auto">
          <a:xfrm>
            <a:off x="107504" y="4509120"/>
            <a:ext cx="3096344" cy="652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800" b="1" dirty="0">
                <a:ea typeface="黑体" panose="02010609060101010101" pitchFamily="49" charset="-122"/>
              </a:rPr>
              <a:t>四阶龙格</a:t>
            </a:r>
            <a:r>
              <a:rPr lang="en-US" altLang="zh-CN" sz="2800" b="1" dirty="0">
                <a:ea typeface="黑体" panose="02010609060101010101" pitchFamily="49" charset="-122"/>
              </a:rPr>
              <a:t>—</a:t>
            </a:r>
            <a:r>
              <a:rPr lang="zh-CN" altLang="en-US" sz="2800" b="1" dirty="0">
                <a:ea typeface="黑体" panose="02010609060101010101" pitchFamily="49" charset="-122"/>
              </a:rPr>
              <a:t>库塔法</a:t>
            </a:r>
          </a:p>
        </p:txBody>
      </p:sp>
    </p:spTree>
    <p:extLst>
      <p:ext uri="{BB962C8B-B14F-4D97-AF65-F5344CB8AC3E}">
        <p14:creationId xmlns:p14="http://schemas.microsoft.com/office/powerpoint/2010/main" val="229422461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Text Box 2"/>
          <p:cNvSpPr txBox="1">
            <a:spLocks noChangeArrowheads="1"/>
          </p:cNvSpPr>
          <p:nvPr/>
        </p:nvSpPr>
        <p:spPr bwMode="auto">
          <a:xfrm>
            <a:off x="381000" y="228600"/>
            <a:ext cx="8305800" cy="1228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3200" b="1" dirty="0">
                <a:ea typeface="黑体" panose="02010609060101010101" pitchFamily="49" charset="-122"/>
              </a:rPr>
              <a:t>7.5   </a:t>
            </a:r>
            <a:r>
              <a:rPr lang="zh-CN" altLang="en-US" sz="3200" b="1" dirty="0">
                <a:ea typeface="黑体" panose="02010609060101010101" pitchFamily="49" charset="-122"/>
              </a:rPr>
              <a:t>亚当姆斯（</a:t>
            </a:r>
            <a:r>
              <a:rPr lang="en-US" altLang="zh-CN" sz="3200" b="1" dirty="0">
                <a:ea typeface="黑体" panose="02010609060101010101" pitchFamily="49" charset="-122"/>
              </a:rPr>
              <a:t>Adams</a:t>
            </a:r>
            <a:r>
              <a:rPr lang="zh-CN" altLang="en-US" sz="3200" b="1" dirty="0">
                <a:ea typeface="黑体" panose="02010609060101010101" pitchFamily="49" charset="-122"/>
              </a:rPr>
              <a:t>）方法</a:t>
            </a:r>
          </a:p>
          <a:p>
            <a:pPr>
              <a:lnSpc>
                <a:spcPct val="115000"/>
              </a:lnSpc>
            </a:pPr>
            <a:r>
              <a:rPr lang="zh-CN" altLang="en-US" sz="2800" b="1" dirty="0">
                <a:latin typeface="宋体" panose="02010600030101010101" pitchFamily="2" charset="-122"/>
                <a:ea typeface="黑体" panose="02010609060101010101" pitchFamily="49" charset="-122"/>
              </a:rPr>
              <a:t>    </a:t>
            </a:r>
            <a:endParaRPr lang="zh-CN" altLang="en-US" dirty="0"/>
          </a:p>
        </p:txBody>
      </p:sp>
      <p:sp>
        <p:nvSpPr>
          <p:cNvPr id="273412" name="Rectangle 4"/>
          <p:cNvSpPr>
            <a:spLocks noChangeArrowheads="1"/>
          </p:cNvSpPr>
          <p:nvPr/>
        </p:nvSpPr>
        <p:spPr bwMode="auto">
          <a:xfrm>
            <a:off x="4167188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73414" name="Rectangle 6"/>
          <p:cNvSpPr>
            <a:spLocks noChangeArrowheads="1"/>
          </p:cNvSpPr>
          <p:nvPr/>
        </p:nvSpPr>
        <p:spPr bwMode="auto">
          <a:xfrm>
            <a:off x="4310063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73416" name="Rectangle 8"/>
          <p:cNvSpPr>
            <a:spLocks noChangeArrowheads="1"/>
          </p:cNvSpPr>
          <p:nvPr/>
        </p:nvSpPr>
        <p:spPr bwMode="auto">
          <a:xfrm>
            <a:off x="3619500" y="30718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6489773"/>
              </p:ext>
            </p:extLst>
          </p:nvPr>
        </p:nvGraphicFramePr>
        <p:xfrm>
          <a:off x="539552" y="1668632"/>
          <a:ext cx="3255818" cy="7966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511300" imgH="393700" progId="Equation.3">
                  <p:embed/>
                </p:oleObj>
              </mc:Choice>
              <mc:Fallback>
                <p:oleObj r:id="rId2" imgW="15113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1668632"/>
                        <a:ext cx="3255818" cy="7966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467544" y="1062087"/>
            <a:ext cx="3033203" cy="5170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</a:pPr>
            <a:r>
              <a:rPr lang="zh-CN" altLang="en-US" b="1" dirty="0">
                <a:ea typeface="黑体" panose="02010609060101010101" pitchFamily="49" charset="-122"/>
              </a:rPr>
              <a:t>二阶</a:t>
            </a:r>
            <a:r>
              <a:rPr lang="en-US" altLang="zh-CN" b="1" dirty="0">
                <a:ea typeface="黑体" panose="02010609060101010101" pitchFamily="49" charset="-122"/>
              </a:rPr>
              <a:t>Adams</a:t>
            </a:r>
            <a:r>
              <a:rPr lang="zh-CN" altLang="en-US" b="1" dirty="0">
                <a:ea typeface="黑体" panose="02010609060101010101" pitchFamily="49" charset="-122"/>
              </a:rPr>
              <a:t>显式格式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539552" y="4365104"/>
            <a:ext cx="2965877" cy="5170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</a:pPr>
            <a:r>
              <a:rPr lang="zh-CN" altLang="en-US" b="1" dirty="0">
                <a:ea typeface="黑体" panose="02010609060101010101" pitchFamily="49" charset="-122"/>
              </a:rPr>
              <a:t>四阶</a:t>
            </a:r>
            <a:r>
              <a:rPr lang="en-US" altLang="zh-CN" b="1" dirty="0">
                <a:ea typeface="黑体" panose="02010609060101010101" pitchFamily="49" charset="-122"/>
              </a:rPr>
              <a:t>Adams</a:t>
            </a:r>
            <a:r>
              <a:rPr lang="zh-CN" altLang="en-US" b="1" dirty="0">
                <a:ea typeface="黑体" panose="02010609060101010101" pitchFamily="49" charset="-122"/>
              </a:rPr>
              <a:t>显式格式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526003" y="2780928"/>
            <a:ext cx="2965877" cy="5170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</a:pPr>
            <a:r>
              <a:rPr lang="zh-CN" altLang="en-US" b="1" dirty="0">
                <a:ea typeface="黑体" panose="02010609060101010101" pitchFamily="49" charset="-122"/>
              </a:rPr>
              <a:t>三阶</a:t>
            </a:r>
            <a:r>
              <a:rPr lang="en-US" altLang="zh-CN" b="1" dirty="0">
                <a:ea typeface="黑体" panose="02010609060101010101" pitchFamily="49" charset="-122"/>
              </a:rPr>
              <a:t>Adams</a:t>
            </a:r>
            <a:r>
              <a:rPr lang="zh-CN" altLang="en-US" b="1" dirty="0">
                <a:ea typeface="黑体" panose="02010609060101010101" pitchFamily="49" charset="-122"/>
              </a:rPr>
              <a:t>显式格式</a:t>
            </a:r>
            <a:endParaRPr lang="zh-CN" altLang="en-US" dirty="0"/>
          </a:p>
        </p:txBody>
      </p:sp>
      <p:graphicFrame>
        <p:nvGraphicFramePr>
          <p:cNvPr id="1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3193318"/>
              </p:ext>
            </p:extLst>
          </p:nvPr>
        </p:nvGraphicFramePr>
        <p:xfrm>
          <a:off x="552999" y="3313882"/>
          <a:ext cx="5680364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2247900" imgH="393700" progId="Equation.3">
                  <p:embed/>
                </p:oleObj>
              </mc:Choice>
              <mc:Fallback>
                <p:oleObj r:id="rId4" imgW="22479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999" y="3313882"/>
                        <a:ext cx="5680364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8730850"/>
              </p:ext>
            </p:extLst>
          </p:nvPr>
        </p:nvGraphicFramePr>
        <p:xfrm>
          <a:off x="611560" y="4941168"/>
          <a:ext cx="5334000" cy="805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2806700" imgH="393700" progId="Equation.3">
                  <p:embed/>
                </p:oleObj>
              </mc:Choice>
              <mc:Fallback>
                <p:oleObj r:id="rId6" imgW="28067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4941168"/>
                        <a:ext cx="5334000" cy="8052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9224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ext Box 2">
            <a:extLst>
              <a:ext uri="{FF2B5EF4-FFF2-40B4-BE49-F238E27FC236}">
                <a16:creationId xmlns:a16="http://schemas.microsoft.com/office/drawing/2014/main" id="{0CFA3024-5E0C-45FD-8D65-1B3A7F8B4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090" y="928714"/>
            <a:ext cx="18716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sm" len="med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>
                <a:solidFill>
                  <a:srgbClr val="FF0000"/>
                </a:solidFill>
              </a:rPr>
              <a:t>差商定义：</a:t>
            </a:r>
            <a:endParaRPr lang="en-US" altLang="zh-CN">
              <a:solidFill>
                <a:srgbClr val="FF0000"/>
              </a:solidFill>
            </a:endParaRPr>
          </a:p>
        </p:txBody>
      </p:sp>
      <p:graphicFrame>
        <p:nvGraphicFramePr>
          <p:cNvPr id="73731" name="Object 3">
            <a:extLst>
              <a:ext uri="{FF2B5EF4-FFF2-40B4-BE49-F238E27FC236}">
                <a16:creationId xmlns:a16="http://schemas.microsoft.com/office/drawing/2014/main" id="{8CF231DF-00E1-45A7-BB61-71A81ECEB1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3528" y="980728"/>
          <a:ext cx="8567738" cy="5027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3416300" imgH="2070100" progId="Equation.3">
                  <p:embed/>
                </p:oleObj>
              </mc:Choice>
              <mc:Fallback>
                <p:oleObj name="公式" r:id="rId2" imgW="3416300" imgH="2070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980728"/>
                        <a:ext cx="8567738" cy="5027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11">
            <a:extLst>
              <a:ext uri="{FF2B5EF4-FFF2-40B4-BE49-F238E27FC236}">
                <a16:creationId xmlns:a16="http://schemas.microsoft.com/office/drawing/2014/main" id="{C5B23A9C-B44B-4636-B569-F38D567D5A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09538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1</a:t>
            </a: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章 函数插值 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 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1.3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 插值多项式的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Newton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形式</a:t>
            </a:r>
          </a:p>
        </p:txBody>
      </p:sp>
    </p:spTree>
    <p:extLst>
      <p:ext uri="{BB962C8B-B14F-4D97-AF65-F5344CB8AC3E}">
        <p14:creationId xmlns:p14="http://schemas.microsoft.com/office/powerpoint/2010/main" val="2794861201"/>
      </p:ext>
    </p:extLst>
  </p:cSld>
  <p:clrMapOvr>
    <a:masterClrMapping/>
  </p:clrMapOvr>
  <p:transition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Text Box 2"/>
          <p:cNvSpPr txBox="1">
            <a:spLocks noChangeArrowheads="1"/>
          </p:cNvSpPr>
          <p:nvPr/>
        </p:nvSpPr>
        <p:spPr bwMode="auto">
          <a:xfrm>
            <a:off x="381000" y="228600"/>
            <a:ext cx="8305800" cy="1228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3200" b="1" dirty="0">
                <a:ea typeface="黑体" panose="02010609060101010101" pitchFamily="49" charset="-122"/>
              </a:rPr>
              <a:t>7.5   </a:t>
            </a:r>
            <a:r>
              <a:rPr lang="zh-CN" altLang="en-US" sz="3200" b="1" dirty="0">
                <a:ea typeface="黑体" panose="02010609060101010101" pitchFamily="49" charset="-122"/>
              </a:rPr>
              <a:t>亚当姆斯（</a:t>
            </a:r>
            <a:r>
              <a:rPr lang="en-US" altLang="zh-CN" sz="3200" b="1" dirty="0">
                <a:ea typeface="黑体" panose="02010609060101010101" pitchFamily="49" charset="-122"/>
              </a:rPr>
              <a:t>Adams</a:t>
            </a:r>
            <a:r>
              <a:rPr lang="zh-CN" altLang="en-US" sz="3200" b="1" dirty="0">
                <a:ea typeface="黑体" panose="02010609060101010101" pitchFamily="49" charset="-122"/>
              </a:rPr>
              <a:t>）方法</a:t>
            </a:r>
          </a:p>
          <a:p>
            <a:pPr>
              <a:lnSpc>
                <a:spcPct val="115000"/>
              </a:lnSpc>
            </a:pPr>
            <a:r>
              <a:rPr lang="zh-CN" altLang="en-US" sz="2800" b="1" dirty="0">
                <a:latin typeface="宋体" panose="02010600030101010101" pitchFamily="2" charset="-122"/>
                <a:ea typeface="黑体" panose="02010609060101010101" pitchFamily="49" charset="-122"/>
              </a:rPr>
              <a:t>    </a:t>
            </a:r>
            <a:endParaRPr lang="zh-CN" altLang="en-US" dirty="0"/>
          </a:p>
        </p:txBody>
      </p:sp>
      <p:sp>
        <p:nvSpPr>
          <p:cNvPr id="273414" name="Rectangle 6"/>
          <p:cNvSpPr>
            <a:spLocks noChangeArrowheads="1"/>
          </p:cNvSpPr>
          <p:nvPr/>
        </p:nvSpPr>
        <p:spPr bwMode="auto">
          <a:xfrm>
            <a:off x="4310063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73416" name="Rectangle 8"/>
          <p:cNvSpPr>
            <a:spLocks noChangeArrowheads="1"/>
          </p:cNvSpPr>
          <p:nvPr/>
        </p:nvSpPr>
        <p:spPr bwMode="auto">
          <a:xfrm>
            <a:off x="3619500" y="30718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67544" y="1062087"/>
            <a:ext cx="2965877" cy="5170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</a:pPr>
            <a:r>
              <a:rPr lang="zh-CN" altLang="en-US" b="1" dirty="0">
                <a:ea typeface="黑体" panose="02010609060101010101" pitchFamily="49" charset="-122"/>
              </a:rPr>
              <a:t>二阶</a:t>
            </a:r>
            <a:r>
              <a:rPr lang="en-US" altLang="zh-CN" b="1" dirty="0">
                <a:ea typeface="黑体" panose="02010609060101010101" pitchFamily="49" charset="-122"/>
              </a:rPr>
              <a:t>Adams</a:t>
            </a:r>
            <a:r>
              <a:rPr lang="zh-CN" altLang="en-US" b="1" dirty="0">
                <a:ea typeface="黑体" panose="02010609060101010101" pitchFamily="49" charset="-122"/>
              </a:rPr>
              <a:t>隐式格式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539552" y="4365104"/>
            <a:ext cx="2965877" cy="5170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</a:pPr>
            <a:r>
              <a:rPr lang="zh-CN" altLang="en-US" b="1" dirty="0">
                <a:ea typeface="黑体" panose="02010609060101010101" pitchFamily="49" charset="-122"/>
              </a:rPr>
              <a:t>四阶</a:t>
            </a:r>
            <a:r>
              <a:rPr lang="en-US" altLang="zh-CN" b="1" dirty="0">
                <a:ea typeface="黑体" panose="02010609060101010101" pitchFamily="49" charset="-122"/>
              </a:rPr>
              <a:t>Adams</a:t>
            </a:r>
            <a:r>
              <a:rPr lang="zh-CN" altLang="en-US" b="1" dirty="0">
                <a:ea typeface="黑体" panose="02010609060101010101" pitchFamily="49" charset="-122"/>
              </a:rPr>
              <a:t>隐式格式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526003" y="2780928"/>
            <a:ext cx="2965877" cy="5170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</a:pPr>
            <a:r>
              <a:rPr lang="zh-CN" altLang="en-US" b="1" dirty="0">
                <a:ea typeface="黑体" panose="02010609060101010101" pitchFamily="49" charset="-122"/>
              </a:rPr>
              <a:t>三阶</a:t>
            </a:r>
            <a:r>
              <a:rPr lang="en-US" altLang="zh-CN" b="1" dirty="0">
                <a:ea typeface="黑体" panose="02010609060101010101" pitchFamily="49" charset="-122"/>
              </a:rPr>
              <a:t>Adams</a:t>
            </a:r>
            <a:r>
              <a:rPr lang="zh-CN" altLang="en-US" b="1" dirty="0">
                <a:ea typeface="黑体" panose="02010609060101010101" pitchFamily="49" charset="-122"/>
              </a:rPr>
              <a:t>隐式格式</a:t>
            </a:r>
            <a:endParaRPr lang="zh-CN" altLang="en-US" dirty="0"/>
          </a:p>
        </p:txBody>
      </p:sp>
      <p:graphicFrame>
        <p:nvGraphicFramePr>
          <p:cNvPr id="13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2370214"/>
              </p:ext>
            </p:extLst>
          </p:nvPr>
        </p:nvGraphicFramePr>
        <p:xfrm>
          <a:off x="571128" y="1654696"/>
          <a:ext cx="33528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447172" imgH="393529" progId="Equation.3">
                  <p:embed/>
                </p:oleObj>
              </mc:Choice>
              <mc:Fallback>
                <p:oleObj r:id="rId2" imgW="1447172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128" y="1654696"/>
                        <a:ext cx="3352800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5799217"/>
              </p:ext>
            </p:extLst>
          </p:nvPr>
        </p:nvGraphicFramePr>
        <p:xfrm>
          <a:off x="559901" y="3240182"/>
          <a:ext cx="5181600" cy="85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2032000" imgH="393700" progId="Equation.3">
                  <p:embed/>
                </p:oleObj>
              </mc:Choice>
              <mc:Fallback>
                <p:oleObj r:id="rId4" imgW="20320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901" y="3240182"/>
                        <a:ext cx="5181600" cy="858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0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3560151"/>
              </p:ext>
            </p:extLst>
          </p:nvPr>
        </p:nvGraphicFramePr>
        <p:xfrm>
          <a:off x="578514" y="5122289"/>
          <a:ext cx="53340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2540000" imgH="393700" progId="Equation.3">
                  <p:embed/>
                </p:oleObj>
              </mc:Choice>
              <mc:Fallback>
                <p:oleObj r:id="rId6" imgW="25400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514" y="5122289"/>
                        <a:ext cx="5334000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107648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Text Box 2"/>
          <p:cNvSpPr txBox="1">
            <a:spLocks noChangeArrowheads="1"/>
          </p:cNvSpPr>
          <p:nvPr/>
        </p:nvSpPr>
        <p:spPr bwMode="auto">
          <a:xfrm>
            <a:off x="381000" y="228600"/>
            <a:ext cx="8305800" cy="1228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3200" b="1" dirty="0">
                <a:ea typeface="黑体" panose="02010609060101010101" pitchFamily="49" charset="-122"/>
              </a:rPr>
              <a:t>7.5   </a:t>
            </a:r>
            <a:r>
              <a:rPr lang="zh-CN" altLang="en-US" sz="3200" b="1" dirty="0">
                <a:ea typeface="黑体" panose="02010609060101010101" pitchFamily="49" charset="-122"/>
              </a:rPr>
              <a:t>亚当姆斯（</a:t>
            </a:r>
            <a:r>
              <a:rPr lang="en-US" altLang="zh-CN" sz="3200" b="1" dirty="0">
                <a:ea typeface="黑体" panose="02010609060101010101" pitchFamily="49" charset="-122"/>
              </a:rPr>
              <a:t>Adams</a:t>
            </a:r>
            <a:r>
              <a:rPr lang="zh-CN" altLang="en-US" sz="3200" b="1" dirty="0">
                <a:ea typeface="黑体" panose="02010609060101010101" pitchFamily="49" charset="-122"/>
              </a:rPr>
              <a:t>）方法</a:t>
            </a:r>
          </a:p>
          <a:p>
            <a:pPr>
              <a:lnSpc>
                <a:spcPct val="115000"/>
              </a:lnSpc>
            </a:pPr>
            <a:r>
              <a:rPr lang="zh-CN" altLang="en-US" sz="2800" b="1" dirty="0">
                <a:latin typeface="宋体" panose="02010600030101010101" pitchFamily="2" charset="-122"/>
                <a:ea typeface="黑体" panose="02010609060101010101" pitchFamily="49" charset="-122"/>
              </a:rPr>
              <a:t>    </a:t>
            </a:r>
            <a:endParaRPr lang="zh-CN" altLang="en-US" dirty="0"/>
          </a:p>
        </p:txBody>
      </p:sp>
      <p:sp>
        <p:nvSpPr>
          <p:cNvPr id="11" name="Text Box 1030"/>
          <p:cNvSpPr txBox="1">
            <a:spLocks noChangeArrowheads="1"/>
          </p:cNvSpPr>
          <p:nvPr/>
        </p:nvSpPr>
        <p:spPr bwMode="auto">
          <a:xfrm>
            <a:off x="381000" y="980728"/>
            <a:ext cx="8583488" cy="198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2800" b="1" dirty="0">
                <a:ea typeface="黑体" panose="02010609060101010101" pitchFamily="49" charset="-122"/>
              </a:rPr>
              <a:t>亚当姆斯预报</a:t>
            </a:r>
            <a:r>
              <a:rPr lang="en-US" altLang="zh-CN" sz="2800" b="1" dirty="0">
                <a:ea typeface="黑体" panose="02010609060101010101" pitchFamily="49" charset="-122"/>
              </a:rPr>
              <a:t>-</a:t>
            </a:r>
            <a:r>
              <a:rPr lang="zh-CN" altLang="en-US" sz="2800" b="1" dirty="0">
                <a:ea typeface="黑体" panose="02010609060101010101" pitchFamily="49" charset="-122"/>
              </a:rPr>
              <a:t>校正格式</a:t>
            </a:r>
          </a:p>
          <a:p>
            <a:pPr>
              <a:lnSpc>
                <a:spcPct val="110000"/>
              </a:lnSpc>
            </a:pPr>
            <a:r>
              <a:rPr lang="zh-CN" altLang="en-US" sz="2800" b="1" dirty="0">
                <a:ea typeface="黑体" panose="02010609060101010101" pitchFamily="49" charset="-122"/>
              </a:rPr>
              <a:t>参照改进的欧拉格式的构造方法，以四阶亚当姆斯为例，将显式和隐式相结合，用显式公式做预报，再用隐式公式做校正，可构成亚当姆斯预报</a:t>
            </a:r>
            <a:r>
              <a:rPr lang="en-US" altLang="zh-CN" sz="2800" b="1" dirty="0">
                <a:ea typeface="黑体" panose="02010609060101010101" pitchFamily="49" charset="-122"/>
              </a:rPr>
              <a:t>-</a:t>
            </a:r>
            <a:r>
              <a:rPr lang="zh-CN" altLang="en-US" sz="2800" b="1" dirty="0">
                <a:ea typeface="黑体" panose="02010609060101010101" pitchFamily="49" charset="-122"/>
              </a:rPr>
              <a:t>校正格式 </a:t>
            </a:r>
          </a:p>
        </p:txBody>
      </p:sp>
      <p:graphicFrame>
        <p:nvGraphicFramePr>
          <p:cNvPr id="12" name="Object 10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9199647"/>
              </p:ext>
            </p:extLst>
          </p:nvPr>
        </p:nvGraphicFramePr>
        <p:xfrm>
          <a:off x="1849768" y="3068960"/>
          <a:ext cx="5900928" cy="1002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819400" imgH="393700" progId="Equation.3">
                  <p:embed/>
                </p:oleObj>
              </mc:Choice>
              <mc:Fallback>
                <p:oleObj r:id="rId2" imgW="28194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9768" y="3068960"/>
                        <a:ext cx="5900928" cy="10026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0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9480565"/>
              </p:ext>
            </p:extLst>
          </p:nvPr>
        </p:nvGraphicFramePr>
        <p:xfrm>
          <a:off x="1846040" y="3999649"/>
          <a:ext cx="2489454" cy="606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155700" imgH="254000" progId="Equation.3">
                  <p:embed/>
                </p:oleObj>
              </mc:Choice>
              <mc:Fallback>
                <p:oleObj r:id="rId4" imgW="11557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6040" y="3999649"/>
                        <a:ext cx="2489454" cy="6069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0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4862485"/>
              </p:ext>
            </p:extLst>
          </p:nvPr>
        </p:nvGraphicFramePr>
        <p:xfrm>
          <a:off x="1799524" y="4999010"/>
          <a:ext cx="4794504" cy="9335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2540000" imgH="393700" progId="Equation.3">
                  <p:embed/>
                </p:oleObj>
              </mc:Choice>
              <mc:Fallback>
                <p:oleObj r:id="rId6" imgW="25400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9524" y="4999010"/>
                        <a:ext cx="4794504" cy="9335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0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0098448"/>
              </p:ext>
            </p:extLst>
          </p:nvPr>
        </p:nvGraphicFramePr>
        <p:xfrm>
          <a:off x="1774032" y="5926574"/>
          <a:ext cx="2632364" cy="52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143000" imgH="228600" progId="Equation.3">
                  <p:embed/>
                </p:oleObj>
              </mc:Choice>
              <mc:Fallback>
                <p:oleObj r:id="rId8" imgW="11430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4032" y="5926574"/>
                        <a:ext cx="2632364" cy="526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 Box 1040"/>
          <p:cNvSpPr txBox="1">
            <a:spLocks noChangeArrowheads="1"/>
          </p:cNvSpPr>
          <p:nvPr/>
        </p:nvSpPr>
        <p:spPr bwMode="auto">
          <a:xfrm>
            <a:off x="395536" y="3284984"/>
            <a:ext cx="13064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ea typeface="黑体" panose="02010609060101010101" pitchFamily="49" charset="-122"/>
              </a:rPr>
              <a:t>预报：</a:t>
            </a:r>
            <a:r>
              <a:rPr lang="zh-CN" altLang="en-US" dirty="0"/>
              <a:t> </a:t>
            </a:r>
          </a:p>
        </p:txBody>
      </p:sp>
      <p:sp>
        <p:nvSpPr>
          <p:cNvPr id="21" name="Text Box 1041"/>
          <p:cNvSpPr txBox="1">
            <a:spLocks noChangeArrowheads="1"/>
          </p:cNvSpPr>
          <p:nvPr/>
        </p:nvSpPr>
        <p:spPr bwMode="auto">
          <a:xfrm>
            <a:off x="402432" y="4854103"/>
            <a:ext cx="1371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ea typeface="黑体" panose="02010609060101010101" pitchFamily="49" charset="-122"/>
              </a:rPr>
              <a:t>校正：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536790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Text Box 2"/>
          <p:cNvSpPr txBox="1">
            <a:spLocks noChangeArrowheads="1"/>
          </p:cNvSpPr>
          <p:nvPr/>
        </p:nvSpPr>
        <p:spPr bwMode="auto">
          <a:xfrm>
            <a:off x="381000" y="381000"/>
            <a:ext cx="8229600" cy="595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2800" b="1" dirty="0">
                <a:ea typeface="黑体" panose="02010609060101010101" pitchFamily="49" charset="-122"/>
              </a:rPr>
              <a:t>        </a:t>
            </a:r>
            <a:r>
              <a:rPr lang="zh-CN" altLang="en-US" sz="2800" b="1" dirty="0">
                <a:ea typeface="黑体" panose="02010609060101010101" pitchFamily="49" charset="-122"/>
              </a:rPr>
              <a:t>龙格</a:t>
            </a:r>
            <a:r>
              <a:rPr lang="en-US" altLang="zh-CN" sz="2800" b="1" dirty="0">
                <a:ea typeface="黑体" panose="02010609060101010101" pitchFamily="49" charset="-122"/>
              </a:rPr>
              <a:t>-</a:t>
            </a:r>
            <a:r>
              <a:rPr lang="zh-CN" altLang="en-US" sz="2800" b="1" dirty="0">
                <a:ea typeface="黑体" panose="02010609060101010101" pitchFamily="49" charset="-122"/>
              </a:rPr>
              <a:t>库塔法较为常用，适用于多步方法中作初值计算和函数</a:t>
            </a:r>
            <a:r>
              <a:rPr lang="en-US" altLang="zh-CN" sz="2800" b="1" dirty="0">
                <a:ea typeface="黑体" panose="02010609060101010101" pitchFamily="49" charset="-122"/>
              </a:rPr>
              <a:t>f(</a:t>
            </a:r>
            <a:r>
              <a:rPr lang="en-US" altLang="zh-CN" sz="2800" b="1" dirty="0" err="1">
                <a:ea typeface="黑体" panose="02010609060101010101" pitchFamily="49" charset="-122"/>
              </a:rPr>
              <a:t>x,y</a:t>
            </a:r>
            <a:r>
              <a:rPr lang="en-US" altLang="zh-CN" sz="2800" b="1" dirty="0">
                <a:ea typeface="黑体" panose="02010609060101010101" pitchFamily="49" charset="-122"/>
              </a:rPr>
              <a:t>)</a:t>
            </a:r>
            <a:r>
              <a:rPr lang="zh-CN" altLang="en-US" sz="2800" b="1" dirty="0">
                <a:ea typeface="黑体" panose="02010609060101010101" pitchFamily="49" charset="-122"/>
              </a:rPr>
              <a:t>较为简单的场合。四阶标准龙格</a:t>
            </a:r>
            <a:r>
              <a:rPr lang="en-US" altLang="zh-CN" sz="2800" b="1" dirty="0">
                <a:ea typeface="黑体" panose="02010609060101010101" pitchFamily="49" charset="-122"/>
              </a:rPr>
              <a:t>—</a:t>
            </a:r>
            <a:r>
              <a:rPr lang="zh-CN" altLang="en-US" sz="2800" b="1" dirty="0">
                <a:ea typeface="黑体" panose="02010609060101010101" pitchFamily="49" charset="-122"/>
              </a:rPr>
              <a:t>库塔法精度高，程序简单，易于改变步长，比较稳定，也是一个常用的方法，但计算量较大。当函数</a:t>
            </a:r>
            <a:r>
              <a:rPr lang="en-US" altLang="zh-CN" sz="2800" b="1" dirty="0">
                <a:ea typeface="黑体" panose="02010609060101010101" pitchFamily="49" charset="-122"/>
              </a:rPr>
              <a:t>f(</a:t>
            </a:r>
            <a:r>
              <a:rPr lang="en-US" altLang="zh-CN" sz="2800" b="1" dirty="0" err="1">
                <a:ea typeface="黑体" panose="02010609060101010101" pitchFamily="49" charset="-122"/>
              </a:rPr>
              <a:t>x,y</a:t>
            </a:r>
            <a:r>
              <a:rPr lang="en-US" altLang="zh-CN" sz="2800" b="1" dirty="0">
                <a:ea typeface="黑体" panose="02010609060101010101" pitchFamily="49" charset="-122"/>
              </a:rPr>
              <a:t>)</a:t>
            </a:r>
            <a:r>
              <a:rPr lang="zh-CN" altLang="en-US" sz="2800" b="1" dirty="0">
                <a:ea typeface="黑体" panose="02010609060101010101" pitchFamily="49" charset="-122"/>
              </a:rPr>
              <a:t>较为复杂，可用显式亚当姆斯方法或亚当姆斯预测</a:t>
            </a:r>
            <a:r>
              <a:rPr lang="en-US" altLang="zh-CN" sz="2800" b="1" dirty="0">
                <a:ea typeface="黑体" panose="02010609060101010101" pitchFamily="49" charset="-122"/>
              </a:rPr>
              <a:t>—</a:t>
            </a:r>
            <a:r>
              <a:rPr lang="zh-CN" altLang="en-US" sz="2800" b="1" dirty="0">
                <a:ea typeface="黑体" panose="02010609060101010101" pitchFamily="49" charset="-122"/>
              </a:rPr>
              <a:t>校正方法，不仅计算量较小，稳定性也比较好，但不易改变步长。</a:t>
            </a:r>
          </a:p>
          <a:p>
            <a:pPr algn="just">
              <a:lnSpc>
                <a:spcPct val="125000"/>
              </a:lnSpc>
            </a:pPr>
            <a:r>
              <a:rPr lang="zh-CN" altLang="en-US" sz="2800" b="1" dirty="0">
                <a:ea typeface="黑体" panose="02010609060101010101" pitchFamily="49" charset="-122"/>
              </a:rPr>
              <a:t>        一般采用龙格</a:t>
            </a:r>
            <a:r>
              <a:rPr lang="en-US" altLang="zh-CN" sz="2800" b="1" dirty="0">
                <a:ea typeface="黑体" panose="02010609060101010101" pitchFamily="49" charset="-122"/>
              </a:rPr>
              <a:t>—</a:t>
            </a:r>
            <a:r>
              <a:rPr lang="zh-CN" altLang="en-US" sz="2800" b="1" dirty="0">
                <a:ea typeface="黑体" panose="02010609060101010101" pitchFamily="49" charset="-122"/>
              </a:rPr>
              <a:t>库塔法提供初值</a:t>
            </a:r>
            <a:r>
              <a:rPr lang="en-US" altLang="zh-CN" sz="2800" b="1" dirty="0">
                <a:ea typeface="黑体" panose="02010609060101010101" pitchFamily="49" charset="-122"/>
              </a:rPr>
              <a:t>y</a:t>
            </a:r>
            <a:r>
              <a:rPr lang="en-US" altLang="zh-CN" sz="2800" b="1" baseline="-30000" dirty="0">
                <a:ea typeface="黑体" panose="02010609060101010101" pitchFamily="49" charset="-122"/>
              </a:rPr>
              <a:t>1</a:t>
            </a:r>
            <a:r>
              <a:rPr lang="en-US" altLang="zh-CN" sz="2800" b="1" dirty="0">
                <a:ea typeface="黑体" panose="02010609060101010101" pitchFamily="49" charset="-122"/>
              </a:rPr>
              <a:t>, y</a:t>
            </a:r>
            <a:r>
              <a:rPr lang="en-US" altLang="zh-CN" sz="2800" b="1" baseline="-30000" dirty="0">
                <a:ea typeface="黑体" panose="02010609060101010101" pitchFamily="49" charset="-122"/>
              </a:rPr>
              <a:t>2</a:t>
            </a:r>
            <a:r>
              <a:rPr lang="en-US" altLang="zh-CN" sz="2800" b="1" dirty="0">
                <a:ea typeface="黑体" panose="02010609060101010101" pitchFamily="49" charset="-122"/>
              </a:rPr>
              <a:t>, y</a:t>
            </a:r>
            <a:r>
              <a:rPr lang="en-US" altLang="zh-CN" sz="2800" b="1" baseline="-30000" dirty="0">
                <a:ea typeface="黑体" panose="02010609060101010101" pitchFamily="49" charset="-122"/>
              </a:rPr>
              <a:t>3</a:t>
            </a:r>
            <a:r>
              <a:rPr lang="zh-CN" altLang="en-US" sz="2800" b="1" dirty="0">
                <a:ea typeface="黑体" panose="02010609060101010101" pitchFamily="49" charset="-122"/>
              </a:rPr>
              <a:t>，然后用亚当姆斯外推公式求得预测值     ，再由亚当姆斯内插值求得校正值</a:t>
            </a:r>
            <a:r>
              <a:rPr lang="en-US" altLang="zh-CN" sz="2800" b="1" dirty="0">
                <a:ea typeface="黑体" panose="02010609060101010101" pitchFamily="49" charset="-122"/>
              </a:rPr>
              <a:t>y</a:t>
            </a:r>
            <a:r>
              <a:rPr lang="en-US" altLang="zh-CN" sz="2800" b="1" baseline="-30000" dirty="0">
                <a:ea typeface="黑体" panose="02010609060101010101" pitchFamily="49" charset="-122"/>
              </a:rPr>
              <a:t>i+1</a:t>
            </a:r>
            <a:r>
              <a:rPr lang="zh-CN" altLang="en-US" sz="2800" b="1" dirty="0">
                <a:ea typeface="黑体" panose="02010609060101010101" pitchFamily="49" charset="-122"/>
              </a:rPr>
              <a:t>，如此求得的值近似程度好且节省计算量，是一种较好的方法。</a:t>
            </a:r>
          </a:p>
        </p:txBody>
      </p:sp>
      <p:graphicFrame>
        <p:nvGraphicFramePr>
          <p:cNvPr id="300035" name="Object 3"/>
          <p:cNvGraphicFramePr>
            <a:graphicFrameLocks noChangeAspect="1"/>
          </p:cNvGraphicFramePr>
          <p:nvPr/>
        </p:nvGraphicFramePr>
        <p:xfrm>
          <a:off x="5436096" y="4725144"/>
          <a:ext cx="53340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66469" imgH="241091" progId="Equation.3">
                  <p:embed/>
                </p:oleObj>
              </mc:Choice>
              <mc:Fallback>
                <p:oleObj r:id="rId2" imgW="266469" imgH="2410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6096" y="4725144"/>
                        <a:ext cx="533400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114227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文本框 1"/>
          <p:cNvSpPr txBox="1">
            <a:spLocks noChangeArrowheads="1"/>
          </p:cNvSpPr>
          <p:nvPr/>
        </p:nvSpPr>
        <p:spPr bwMode="auto">
          <a:xfrm>
            <a:off x="467544" y="2852936"/>
            <a:ext cx="83529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b="1">
                <a:solidFill>
                  <a:schemeClr val="accent2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defRPr kumimoji="1" b="1">
                <a:solidFill>
                  <a:schemeClr val="accent2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defRPr kumimoji="1" b="1">
                <a:solidFill>
                  <a:schemeClr val="accent2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defRPr kumimoji="1" b="1">
                <a:solidFill>
                  <a:schemeClr val="accent2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defRPr kumimoji="1" b="1">
                <a:solidFill>
                  <a:schemeClr val="accent2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accent2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accent2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accent2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accent2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algn="ctr"/>
            <a:r>
              <a:rPr kumimoji="0" lang="zh-CN" altLang="en-US" sz="4000" b="0" dirty="0">
                <a:solidFill>
                  <a:srgbClr val="005826"/>
                </a:solidFill>
                <a:latin typeface="Georgia" panose="02040502050405020303" pitchFamily="18" charset="0"/>
                <a:ea typeface="微软雅黑" panose="020B0503020204020204" pitchFamily="34" charset="-122"/>
                <a:cs typeface="+mn-cs"/>
              </a:rPr>
              <a:t>第</a:t>
            </a:r>
            <a:r>
              <a:rPr kumimoji="0" lang="en-US" altLang="zh-CN" sz="4000" b="0" dirty="0">
                <a:solidFill>
                  <a:srgbClr val="005826"/>
                </a:solidFill>
                <a:latin typeface="Georgia" panose="02040502050405020303" pitchFamily="18" charset="0"/>
                <a:ea typeface="微软雅黑" panose="020B0503020204020204" pitchFamily="34" charset="-122"/>
                <a:cs typeface="+mn-cs"/>
              </a:rPr>
              <a:t>8</a:t>
            </a:r>
            <a:r>
              <a:rPr kumimoji="0" lang="zh-CN" altLang="en-US" sz="4000" b="0" dirty="0">
                <a:solidFill>
                  <a:srgbClr val="005826"/>
                </a:solidFill>
                <a:latin typeface="Georgia" panose="02040502050405020303" pitchFamily="18" charset="0"/>
                <a:ea typeface="微软雅黑" panose="020B0503020204020204" pitchFamily="34" charset="-122"/>
                <a:cs typeface="+mn-cs"/>
              </a:rPr>
              <a:t>章 计算矩阵的特征值和特征向量</a:t>
            </a:r>
            <a:endParaRPr kumimoji="0" lang="en-US" altLang="zh-CN" sz="4000" b="0" dirty="0">
              <a:solidFill>
                <a:srgbClr val="005826"/>
              </a:solidFill>
              <a:latin typeface="Georgia" panose="02040502050405020303" pitchFamily="18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25295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01" name="Rectangle 5"/>
          <p:cNvSpPr>
            <a:spLocks noChangeArrowheads="1"/>
          </p:cNvSpPr>
          <p:nvPr/>
        </p:nvSpPr>
        <p:spPr bwMode="auto">
          <a:xfrm>
            <a:off x="4148138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86197C7A-D8E9-48F3-A66D-005B51C08B97}"/>
              </a:ext>
            </a:extLst>
          </p:cNvPr>
          <p:cNvSpPr txBox="1">
            <a:spLocks/>
          </p:cNvSpPr>
          <p:nvPr/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楷体_GB2312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  <a:cs typeface="楷体_GB231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  <a:cs typeface="楷体_GB231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  <a:cs typeface="楷体_GB231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  <a:cs typeface="楷体_GB231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r>
              <a:rPr lang="en-US" altLang="zh-CN" kern="0"/>
              <a:t>7.</a:t>
            </a:r>
            <a:r>
              <a:rPr lang="zh-CN" altLang="en-US" kern="0"/>
              <a:t> 矩阵特征值和特征向量</a:t>
            </a:r>
            <a:endParaRPr lang="zh-CN" altLang="en-US" kern="0" dirty="0"/>
          </a:p>
        </p:txBody>
      </p:sp>
      <p:sp>
        <p:nvSpPr>
          <p:cNvPr id="4" name="内容占位符 5">
            <a:extLst>
              <a:ext uri="{FF2B5EF4-FFF2-40B4-BE49-F238E27FC236}">
                <a16:creationId xmlns:a16="http://schemas.microsoft.com/office/drawing/2014/main" id="{AE424509-A1D0-4CB0-B714-683DC4CFFEB1}"/>
              </a:ext>
            </a:extLst>
          </p:cNvPr>
          <p:cNvSpPr txBox="1">
            <a:spLocks/>
          </p:cNvSpPr>
          <p:nvPr/>
        </p:nvSpPr>
        <p:spPr>
          <a:xfrm>
            <a:off x="914400" y="1521296"/>
            <a:ext cx="7772400" cy="45720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kern="0"/>
              <a:t>幂法</a:t>
            </a:r>
            <a:endParaRPr lang="en-US" altLang="zh-CN" kern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kern="0"/>
              <a:t> </a:t>
            </a:r>
            <a:r>
              <a:rPr lang="zh-CN" altLang="en-US" kern="0">
                <a:solidFill>
                  <a:srgbClr val="FF0000"/>
                </a:solidFill>
              </a:rPr>
              <a:t>基本原理，适用条件</a:t>
            </a:r>
            <a:endParaRPr lang="en-US" altLang="zh-CN" kern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kern="0"/>
              <a:t> 规范化过程</a:t>
            </a:r>
            <a:r>
              <a:rPr lang="en-US" altLang="zh-CN" kern="0"/>
              <a:t>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kern="0"/>
              <a:t> 反幂法</a:t>
            </a:r>
            <a:endParaRPr lang="en-US" altLang="zh-CN" ker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kern="0"/>
              <a:t> </a:t>
            </a:r>
            <a:r>
              <a:rPr lang="zh-CN" altLang="en-US" kern="0"/>
              <a:t>幂法加速的几种途径</a:t>
            </a:r>
            <a:endParaRPr lang="en-US" altLang="zh-CN" kern="0"/>
          </a:p>
          <a:p>
            <a:pPr lvl="1"/>
            <a:endParaRPr lang="en-US" altLang="zh-CN" kern="0">
              <a:solidFill>
                <a:srgbClr val="FF0000"/>
              </a:solidFill>
            </a:endParaRPr>
          </a:p>
          <a:p>
            <a:pPr lvl="2"/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234168050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1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3228557"/>
              </p:ext>
            </p:extLst>
          </p:nvPr>
        </p:nvGraphicFramePr>
        <p:xfrm>
          <a:off x="315913" y="980728"/>
          <a:ext cx="8001000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086100" imgH="254000" progId="Equation.3">
                  <p:embed/>
                </p:oleObj>
              </mc:Choice>
              <mc:Fallback>
                <p:oleObj name="Equation" r:id="rId2" imgW="30861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913" y="980728"/>
                        <a:ext cx="8001000" cy="65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0130240"/>
              </p:ext>
            </p:extLst>
          </p:nvPr>
        </p:nvGraphicFramePr>
        <p:xfrm>
          <a:off x="306388" y="1730028"/>
          <a:ext cx="7051675" cy="62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590800" imgH="228600" progId="Equation.3">
                  <p:embed/>
                </p:oleObj>
              </mc:Choice>
              <mc:Fallback>
                <p:oleObj name="Equation" r:id="rId4" imgW="2590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88" y="1730028"/>
                        <a:ext cx="7051675" cy="623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3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3882263"/>
              </p:ext>
            </p:extLst>
          </p:nvPr>
        </p:nvGraphicFramePr>
        <p:xfrm>
          <a:off x="288925" y="2615853"/>
          <a:ext cx="5773738" cy="1309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19300" imgH="457200" progId="Equation.3">
                  <p:embed/>
                </p:oleObj>
              </mc:Choice>
              <mc:Fallback>
                <p:oleObj name="Equation" r:id="rId6" imgW="20193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925" y="2615853"/>
                        <a:ext cx="5773738" cy="1309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4" name="Text Box 7"/>
          <p:cNvSpPr txBox="1">
            <a:spLocks noChangeArrowheads="1"/>
          </p:cNvSpPr>
          <p:nvPr/>
        </p:nvSpPr>
        <p:spPr bwMode="auto">
          <a:xfrm>
            <a:off x="428625" y="4068415"/>
            <a:ext cx="10112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sm" len="med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b="0">
                <a:latin typeface="微软雅黑" panose="020B0503020204020204" pitchFamily="34" charset="-122"/>
                <a:ea typeface="微软雅黑" panose="020B0503020204020204" pitchFamily="34" charset="-122"/>
              </a:rPr>
              <a:t>则：</a:t>
            </a:r>
          </a:p>
        </p:txBody>
      </p:sp>
      <p:graphicFrame>
        <p:nvGraphicFramePr>
          <p:cNvPr id="174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1478708"/>
              </p:ext>
            </p:extLst>
          </p:nvPr>
        </p:nvGraphicFramePr>
        <p:xfrm>
          <a:off x="1728788" y="3839815"/>
          <a:ext cx="2765425" cy="1122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1066800" imgH="431800" progId="Equation.3">
                  <p:embed/>
                </p:oleObj>
              </mc:Choice>
              <mc:Fallback>
                <p:oleObj name="公式" r:id="rId8" imgW="10668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8788" y="3839815"/>
                        <a:ext cx="2765425" cy="1122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2083862"/>
              </p:ext>
            </p:extLst>
          </p:nvPr>
        </p:nvGraphicFramePr>
        <p:xfrm>
          <a:off x="1712913" y="5065365"/>
          <a:ext cx="2930525" cy="1122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1129810" imgH="431613" progId="Equation.3">
                  <p:embed/>
                </p:oleObj>
              </mc:Choice>
              <mc:Fallback>
                <p:oleObj name="公式" r:id="rId10" imgW="1129810" imgH="4316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2913" y="5065365"/>
                        <a:ext cx="2930525" cy="1122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179388" y="109538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8</a:t>
            </a: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章 计算矩阵的特征值和特征向量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8.2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 幂法</a:t>
            </a:r>
          </a:p>
        </p:txBody>
      </p:sp>
    </p:spTree>
    <p:extLst>
      <p:ext uri="{BB962C8B-B14F-4D97-AF65-F5344CB8AC3E}">
        <p14:creationId xmlns:p14="http://schemas.microsoft.com/office/powerpoint/2010/main" val="1899099036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01" name="Rectangle 5"/>
          <p:cNvSpPr>
            <a:spLocks noChangeArrowheads="1"/>
          </p:cNvSpPr>
          <p:nvPr/>
        </p:nvSpPr>
        <p:spPr bwMode="auto">
          <a:xfrm>
            <a:off x="4148138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4DC08B46-EE04-48C1-AB87-7621ED82380B}"/>
              </a:ext>
            </a:extLst>
          </p:cNvPr>
          <p:cNvSpPr txBox="1">
            <a:spLocks/>
          </p:cNvSpPr>
          <p:nvPr/>
        </p:nvSpPr>
        <p:spPr>
          <a:xfrm>
            <a:off x="914400" y="557808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楷体_GB2312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  <a:cs typeface="楷体_GB231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  <a:cs typeface="楷体_GB231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  <a:cs typeface="楷体_GB231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  <a:cs typeface="楷体_GB231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r>
              <a:rPr lang="zh-CN" altLang="en-US" kern="0" dirty="0"/>
              <a:t>规范化幂法</a:t>
            </a:r>
          </a:p>
        </p:txBody>
      </p:sp>
      <p:sp>
        <p:nvSpPr>
          <p:cNvPr id="4" name="内容占位符 5">
            <a:extLst>
              <a:ext uri="{FF2B5EF4-FFF2-40B4-BE49-F238E27FC236}">
                <a16:creationId xmlns:a16="http://schemas.microsoft.com/office/drawing/2014/main" id="{D3FDAA2C-3A2D-423C-B1B0-58CA7E82AC42}"/>
              </a:ext>
            </a:extLst>
          </p:cNvPr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zh-CN" altLang="en-US" kern="0" dirty="0"/>
              <a:t>给出初值，计算序列</a:t>
            </a:r>
            <a:endParaRPr lang="en-US" altLang="zh-CN" kern="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kern="0" dirty="0"/>
              <a:t>若序列</a:t>
            </a:r>
            <a:r>
              <a:rPr lang="en-US" altLang="zh-CN" kern="0" dirty="0"/>
              <a:t>{</a:t>
            </a:r>
            <a:r>
              <a:rPr lang="en-US" altLang="zh-CN" i="1" kern="0" dirty="0"/>
              <a:t>y</a:t>
            </a:r>
            <a:r>
              <a:rPr lang="en-US" altLang="zh-CN" kern="0" baseline="30000" dirty="0"/>
              <a:t>(</a:t>
            </a:r>
            <a:r>
              <a:rPr lang="en-US" altLang="zh-CN" i="1" kern="0" baseline="30000" dirty="0"/>
              <a:t>k</a:t>
            </a:r>
            <a:r>
              <a:rPr lang="en-US" altLang="zh-CN" kern="0" baseline="30000" dirty="0"/>
              <a:t>)</a:t>
            </a:r>
            <a:r>
              <a:rPr lang="en-US" altLang="zh-CN" kern="0" dirty="0"/>
              <a:t>}</a:t>
            </a:r>
            <a:r>
              <a:rPr lang="zh-CN" altLang="en-US" kern="0" dirty="0"/>
              <a:t>表现为</a:t>
            </a:r>
            <a:endParaRPr lang="en-US" altLang="zh-CN" kern="0" dirty="0"/>
          </a:p>
          <a:p>
            <a:pPr marL="73152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kern="0" dirty="0"/>
              <a:t>收敛，则</a:t>
            </a:r>
            <a:endParaRPr lang="en-US" altLang="zh-CN" kern="0" dirty="0"/>
          </a:p>
          <a:p>
            <a:pPr marL="73152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kern="0" dirty="0"/>
              <a:t>奇偶子列分别收敛，但极限的绝对值相同</a:t>
            </a:r>
            <a:r>
              <a:rPr lang="en-US" altLang="zh-CN" kern="0" dirty="0"/>
              <a:t>, </a:t>
            </a:r>
            <a:r>
              <a:rPr lang="zh-CN" altLang="en-US" kern="0" dirty="0"/>
              <a:t>则</a:t>
            </a:r>
            <a:endParaRPr lang="en-US" altLang="zh-CN" kern="0" dirty="0"/>
          </a:p>
          <a:p>
            <a:pPr marL="731520" lvl="1" indent="-457200">
              <a:lnSpc>
                <a:spcPct val="150000"/>
              </a:lnSpc>
              <a:buFont typeface="+mj-ea"/>
              <a:buAutoNum type="circleNumDbPlain"/>
            </a:pPr>
            <a:endParaRPr lang="en-US" altLang="zh-CN" kern="0" dirty="0"/>
          </a:p>
          <a:p>
            <a:pPr marL="73152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kern="0" dirty="0"/>
              <a:t>奇偶子列分别收敛，但极限的绝对值不同</a:t>
            </a:r>
            <a:r>
              <a:rPr lang="en-US" altLang="zh-CN" kern="0" dirty="0"/>
              <a:t>, </a:t>
            </a:r>
            <a:r>
              <a:rPr lang="zh-CN" altLang="en-US" kern="0" dirty="0"/>
              <a:t>则</a:t>
            </a:r>
            <a:endParaRPr lang="en-US" altLang="zh-CN" kern="0" dirty="0"/>
          </a:p>
        </p:txBody>
      </p: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2A2C5EC2-6624-46B4-9F4C-1F59638282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04048" y="1544340"/>
          <a:ext cx="3721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720960" imgH="444240" progId="Equation.DSMT4">
                  <p:embed/>
                </p:oleObj>
              </mc:Choice>
              <mc:Fallback>
                <p:oleObj name="Equation" r:id="rId3" imgW="372096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4048" y="1544340"/>
                        <a:ext cx="3721100" cy="4445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BE12E317-9484-4728-841E-B37268EAC7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27474" y="2696468"/>
          <a:ext cx="2298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298600" imgH="444240" progId="Equation.DSMT4">
                  <p:embed/>
                </p:oleObj>
              </mc:Choice>
              <mc:Fallback>
                <p:oleObj name="Equation" r:id="rId5" imgW="229860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7474" y="2696468"/>
                        <a:ext cx="2298700" cy="4445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">
            <a:extLst>
              <a:ext uri="{FF2B5EF4-FFF2-40B4-BE49-F238E27FC236}">
                <a16:creationId xmlns:a16="http://schemas.microsoft.com/office/drawing/2014/main" id="{8B1DF5A8-7881-4A0A-9229-39C2A450E0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14612" y="5301208"/>
          <a:ext cx="36830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682800" imgH="838080" progId="Equation.DSMT4">
                  <p:embed/>
                </p:oleObj>
              </mc:Choice>
              <mc:Fallback>
                <p:oleObj name="Equation" r:id="rId7" imgW="3682800" imgH="838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612" y="5301208"/>
                        <a:ext cx="3683000" cy="838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">
            <a:extLst>
              <a:ext uri="{FF2B5EF4-FFF2-40B4-BE49-F238E27FC236}">
                <a16:creationId xmlns:a16="http://schemas.microsoft.com/office/drawing/2014/main" id="{4800C5F2-8645-46D9-8548-C2EFB8B6F4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57554" y="3920604"/>
          <a:ext cx="25019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501640" imgH="444240" progId="Equation.DSMT4">
                  <p:embed/>
                </p:oleObj>
              </mc:Choice>
              <mc:Fallback>
                <p:oleObj name="Equation" r:id="rId9" imgW="250164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7554" y="3920604"/>
                        <a:ext cx="2501900" cy="4445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179388" y="109538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8</a:t>
            </a: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章 计算矩阵的特征值和特征向量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8.2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 幂法</a:t>
            </a:r>
          </a:p>
        </p:txBody>
      </p:sp>
    </p:spTree>
    <p:extLst>
      <p:ext uri="{BB962C8B-B14F-4D97-AF65-F5344CB8AC3E}">
        <p14:creationId xmlns:p14="http://schemas.microsoft.com/office/powerpoint/2010/main" val="172472411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01" name="Rectangle 5"/>
          <p:cNvSpPr>
            <a:spLocks noChangeArrowheads="1"/>
          </p:cNvSpPr>
          <p:nvPr/>
        </p:nvSpPr>
        <p:spPr bwMode="auto">
          <a:xfrm>
            <a:off x="4148138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AFCBBE06-7F35-44DA-AD93-B38BA3463B2D}"/>
              </a:ext>
            </a:extLst>
          </p:cNvPr>
          <p:cNvSpPr txBox="1">
            <a:spLocks/>
          </p:cNvSpPr>
          <p:nvPr/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楷体_GB2312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  <a:cs typeface="楷体_GB231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  <a:cs typeface="楷体_GB231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  <a:cs typeface="楷体_GB231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  <a:cs typeface="楷体_GB231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r>
              <a:rPr lang="zh-CN" altLang="en-US" kern="0"/>
              <a:t>反幂法</a:t>
            </a:r>
            <a:endParaRPr lang="zh-CN" altLang="en-US" kern="0" dirty="0"/>
          </a:p>
        </p:txBody>
      </p:sp>
      <p:sp>
        <p:nvSpPr>
          <p:cNvPr id="4" name="内容占位符 5">
            <a:extLst>
              <a:ext uri="{FF2B5EF4-FFF2-40B4-BE49-F238E27FC236}">
                <a16:creationId xmlns:a16="http://schemas.microsoft.com/office/drawing/2014/main" id="{D5CD6A17-D4FA-480D-B557-F5EA79E35528}"/>
              </a:ext>
            </a:extLst>
          </p:cNvPr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kern="0" dirty="0"/>
              <a:t>由</a:t>
            </a:r>
            <a:endParaRPr lang="en-US" altLang="zh-CN" kern="0" dirty="0"/>
          </a:p>
          <a:p>
            <a:pPr>
              <a:spcBef>
                <a:spcPts val="1800"/>
              </a:spcBef>
              <a:buFontTx/>
              <a:buNone/>
            </a:pPr>
            <a:r>
              <a:rPr lang="zh-CN" altLang="en-US" kern="0" dirty="0"/>
              <a:t>    可知，</a:t>
            </a:r>
            <a:r>
              <a:rPr lang="en-US" altLang="zh-CN" i="1" kern="0" dirty="0"/>
              <a:t>A</a:t>
            </a:r>
            <a:r>
              <a:rPr lang="zh-CN" altLang="en-US" i="1" kern="0" dirty="0"/>
              <a:t> </a:t>
            </a:r>
            <a:r>
              <a:rPr lang="zh-CN" altLang="en-US" kern="0" dirty="0"/>
              <a:t>和 </a:t>
            </a:r>
            <a:r>
              <a:rPr lang="en-US" altLang="zh-CN" i="1" kern="0" dirty="0"/>
              <a:t>A</a:t>
            </a:r>
            <a:r>
              <a:rPr lang="zh-CN" altLang="en-US" kern="0" baseline="30000" dirty="0"/>
              <a:t>－</a:t>
            </a:r>
            <a:r>
              <a:rPr lang="en-US" altLang="zh-CN" kern="0" baseline="30000" dirty="0"/>
              <a:t>1</a:t>
            </a:r>
            <a:r>
              <a:rPr lang="zh-CN" altLang="en-US" kern="0" dirty="0"/>
              <a:t>的特征值互为倒数</a:t>
            </a:r>
            <a:endParaRPr lang="en-US" altLang="zh-CN" kern="0" dirty="0"/>
          </a:p>
          <a:p>
            <a:pPr>
              <a:buFontTx/>
              <a:buNone/>
            </a:pPr>
            <a:endParaRPr lang="en-US" altLang="zh-CN" kern="0" dirty="0"/>
          </a:p>
          <a:p>
            <a:pPr>
              <a:buFontTx/>
              <a:buNone/>
            </a:pPr>
            <a:endParaRPr lang="en-US" altLang="zh-CN" kern="0" dirty="0"/>
          </a:p>
          <a:p>
            <a:pPr>
              <a:spcBef>
                <a:spcPts val="1200"/>
              </a:spcBef>
            </a:pPr>
            <a:r>
              <a:rPr lang="zh-CN" altLang="en-US" kern="0" dirty="0"/>
              <a:t>求</a:t>
            </a:r>
            <a:r>
              <a:rPr lang="en-US" altLang="zh-CN" i="1" kern="0" dirty="0"/>
              <a:t>A</a:t>
            </a:r>
            <a:r>
              <a:rPr lang="en-US" altLang="zh-CN" i="1" kern="0" baseline="30000" dirty="0"/>
              <a:t>-</a:t>
            </a:r>
            <a:r>
              <a:rPr lang="en-US" altLang="zh-CN" kern="0" baseline="30000" dirty="0"/>
              <a:t>1</a:t>
            </a:r>
            <a:r>
              <a:rPr lang="zh-CN" altLang="en-US" kern="0" dirty="0"/>
              <a:t>的按模最大特征值</a:t>
            </a:r>
            <a:r>
              <a:rPr lang="en-US" altLang="zh-CN" kern="0" dirty="0"/>
              <a:t>, </a:t>
            </a:r>
            <a:r>
              <a:rPr lang="zh-CN" altLang="en-US" kern="0" dirty="0"/>
              <a:t>就可以求出</a:t>
            </a:r>
            <a:r>
              <a:rPr lang="en-US" altLang="zh-CN" i="1" kern="0" dirty="0"/>
              <a:t>A</a:t>
            </a:r>
            <a:r>
              <a:rPr lang="zh-CN" altLang="en-US" kern="0" dirty="0"/>
              <a:t>的按模最小特征值</a:t>
            </a:r>
          </a:p>
          <a:p>
            <a:pPr>
              <a:buFontTx/>
              <a:buNone/>
            </a:pPr>
            <a:endParaRPr lang="zh-CN" altLang="en-US" kern="0" dirty="0"/>
          </a:p>
          <a:p>
            <a:endParaRPr lang="zh-CN" altLang="en-US" kern="0" dirty="0"/>
          </a:p>
        </p:txBody>
      </p: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5AE45F44-6396-4975-A72F-6A76FAD1A4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85918" y="1459756"/>
          <a:ext cx="22860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86000" imgH="634680" progId="Equation.DSMT4">
                  <p:embed/>
                </p:oleObj>
              </mc:Choice>
              <mc:Fallback>
                <p:oleObj name="Equation" r:id="rId2" imgW="2286000" imgH="634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5918" y="1459756"/>
                        <a:ext cx="2286000" cy="635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CB02E8ED-C9B6-4E9D-84C5-E61FAB01F6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71800" y="2901149"/>
          <a:ext cx="37846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784320" imgH="736560" progId="Equation.DSMT4">
                  <p:embed/>
                </p:oleObj>
              </mc:Choice>
              <mc:Fallback>
                <p:oleObj name="Equation" r:id="rId4" imgW="3784320" imgH="736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800" y="2901149"/>
                        <a:ext cx="3784600" cy="736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">
            <a:extLst>
              <a:ext uri="{FF2B5EF4-FFF2-40B4-BE49-F238E27FC236}">
                <a16:creationId xmlns:a16="http://schemas.microsoft.com/office/drawing/2014/main" id="{351B4999-AB2C-4D42-B720-3331555F18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62350" y="5035557"/>
          <a:ext cx="24765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476440" imgH="888840" progId="Equation.DSMT4">
                  <p:embed/>
                </p:oleObj>
              </mc:Choice>
              <mc:Fallback>
                <p:oleObj name="Equation" r:id="rId6" imgW="247644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2350" y="5035557"/>
                        <a:ext cx="2476500" cy="889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线形标注 1 13">
            <a:extLst>
              <a:ext uri="{FF2B5EF4-FFF2-40B4-BE49-F238E27FC236}">
                <a16:creationId xmlns:a16="http://schemas.microsoft.com/office/drawing/2014/main" id="{FD8C5FEE-9B25-448D-A203-5D1DFCCC1F17}"/>
              </a:ext>
            </a:extLst>
          </p:cNvPr>
          <p:cNvSpPr/>
          <p:nvPr/>
        </p:nvSpPr>
        <p:spPr>
          <a:xfrm>
            <a:off x="3347864" y="6153145"/>
            <a:ext cx="4500594" cy="428628"/>
          </a:xfrm>
          <a:prstGeom prst="borderCallout1">
            <a:avLst>
              <a:gd name="adj1" fmla="val -2037"/>
              <a:gd name="adj2" fmla="val 50118"/>
              <a:gd name="adj3" fmla="val -172308"/>
              <a:gd name="adj4" fmla="val 3096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zh-CN" altLang="en-US" sz="2000" dirty="0">
                <a:solidFill>
                  <a:prstClr val="black"/>
                </a:solidFill>
                <a:latin typeface="Times New Roman" pitchFamily="18" charset="0"/>
                <a:ea typeface="Adobe 黑体 Std R" pitchFamily="34" charset="-122"/>
                <a:cs typeface="Times New Roman" pitchFamily="18" charset="0"/>
              </a:rPr>
              <a:t>可通过解线性方程组，避免求逆运算</a:t>
            </a:r>
          </a:p>
        </p:txBody>
      </p:sp>
    </p:spTree>
    <p:extLst>
      <p:ext uri="{BB962C8B-B14F-4D97-AF65-F5344CB8AC3E}">
        <p14:creationId xmlns:p14="http://schemas.microsoft.com/office/powerpoint/2010/main" val="387170276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179388" y="109538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8</a:t>
            </a: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章 计算矩阵的特征值和特征向量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习题</a:t>
            </a: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2367DDB4-E5BC-4D19-A0AB-EE4E4C14B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091" y="548680"/>
            <a:ext cx="86410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0" dirty="0">
                <a:solidFill>
                  <a:srgbClr val="FF0000"/>
                </a:solidFill>
                <a:ea typeface="宋体" panose="02010600030101010101" pitchFamily="2" charset="-122"/>
              </a:rPr>
              <a:t>习题</a:t>
            </a:r>
            <a:r>
              <a:rPr lang="en-US" altLang="zh-CN" sz="2400" b="0" dirty="0">
                <a:solidFill>
                  <a:srgbClr val="FF0000"/>
                </a:solidFill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ea typeface="宋体" panose="02010600030101010101" pitchFamily="2" charset="-122"/>
              </a:rPr>
              <a:t>：设</a:t>
            </a:r>
            <a:r>
              <a:rPr lang="en-US" altLang="zh-CN" sz="2400" dirty="0">
                <a:ea typeface="宋体" panose="02010600030101010101" pitchFamily="2" charset="-122"/>
              </a:rPr>
              <a:t>n</a:t>
            </a:r>
            <a:r>
              <a:rPr lang="zh-CN" altLang="en-US" sz="2400" dirty="0">
                <a:ea typeface="宋体" panose="02010600030101010101" pitchFamily="2" charset="-122"/>
              </a:rPr>
              <a:t>阶矩阵</a:t>
            </a:r>
            <a:r>
              <a:rPr lang="en-US" altLang="zh-CN" sz="2400" dirty="0">
                <a:ea typeface="宋体" panose="02010600030101010101" pitchFamily="2" charset="-122"/>
              </a:rPr>
              <a:t>A</a:t>
            </a:r>
            <a:r>
              <a:rPr lang="zh-CN" altLang="en-US" sz="2400" dirty="0">
                <a:ea typeface="宋体" panose="02010600030101010101" pitchFamily="2" charset="-122"/>
              </a:rPr>
              <a:t>有</a:t>
            </a:r>
            <a:r>
              <a:rPr lang="en-US" altLang="zh-CN" sz="2400" dirty="0">
                <a:ea typeface="宋体" panose="02010600030101010101" pitchFamily="2" charset="-122"/>
              </a:rPr>
              <a:t>n</a:t>
            </a:r>
            <a:r>
              <a:rPr lang="zh-CN" altLang="en-US" sz="2400" dirty="0">
                <a:ea typeface="宋体" panose="02010600030101010101" pitchFamily="2" charset="-122"/>
              </a:rPr>
              <a:t>个线性无关的特征向量，其特征值满足</a:t>
            </a:r>
            <a:endParaRPr lang="zh-CN" altLang="en-US" sz="2400" b="0" dirty="0">
              <a:ea typeface="宋体" panose="02010600030101010101" pitchFamily="2" charset="-122"/>
            </a:endParaRP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CD32787C-D6EB-4E7E-B09B-35466442E7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1129365"/>
              </p:ext>
            </p:extLst>
          </p:nvPr>
        </p:nvGraphicFramePr>
        <p:xfrm>
          <a:off x="1226214" y="1051997"/>
          <a:ext cx="2481690" cy="472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34960" imgH="253800" progId="Equation.DSMT4">
                  <p:embed/>
                </p:oleObj>
              </mc:Choice>
              <mc:Fallback>
                <p:oleObj name="Equation" r:id="rId3" imgW="1434960" imgH="253800" progId="Equation.DSMT4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58A68013-D55A-41E5-AD43-978829633F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6214" y="1051997"/>
                        <a:ext cx="2481690" cy="47291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3">
            <a:extLst>
              <a:ext uri="{FF2B5EF4-FFF2-40B4-BE49-F238E27FC236}">
                <a16:creationId xmlns:a16="http://schemas.microsoft.com/office/drawing/2014/main" id="{701492D9-C50E-4EDC-A548-6B6E19A7EA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74" y="1484784"/>
            <a:ext cx="79519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ea typeface="宋体" panose="02010600030101010101" pitchFamily="2" charset="-122"/>
              </a:rPr>
              <a:t>、证明</a:t>
            </a:r>
            <a:r>
              <a:rPr lang="en-US" altLang="zh-CN" sz="2400" dirty="0">
                <a:ea typeface="宋体" panose="02010600030101010101" pitchFamily="2" charset="-122"/>
              </a:rPr>
              <a:t>:</a:t>
            </a:r>
            <a:r>
              <a:rPr lang="zh-CN" altLang="en-US" sz="2400" dirty="0">
                <a:ea typeface="宋体" panose="02010600030101010101" pitchFamily="2" charset="-122"/>
              </a:rPr>
              <a:t>求该矩阵特征值的幂法收敛；</a:t>
            </a:r>
            <a:endParaRPr lang="en-US" altLang="zh-CN" sz="2400" dirty="0">
              <a:ea typeface="宋体" panose="02010600030101010101" pitchFamily="2" charset="-122"/>
            </a:endParaRP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C044DAA3-9A2E-45CE-87B2-095A57C9B5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1932708"/>
            <a:ext cx="79519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ea typeface="宋体" panose="02010600030101010101" pitchFamily="2" charset="-122"/>
              </a:rPr>
              <a:t>、取                    计算用幂法计算矩阵</a:t>
            </a:r>
            <a:endParaRPr lang="en-US" altLang="zh-CN" sz="2400" dirty="0">
              <a:ea typeface="宋体" panose="02010600030101010101" pitchFamily="2" charset="-122"/>
            </a:endParaRPr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00D4D53F-4DEC-4A29-BFA6-425F558220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017636"/>
              </p:ext>
            </p:extLst>
          </p:nvPr>
        </p:nvGraphicFramePr>
        <p:xfrm>
          <a:off x="1086446" y="1916832"/>
          <a:ext cx="1469330" cy="520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50680" imgH="279360" progId="Equation.DSMT4">
                  <p:embed/>
                </p:oleObj>
              </mc:Choice>
              <mc:Fallback>
                <p:oleObj name="Equation" r:id="rId5" imgW="850680" imgH="27936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CD32787C-D6EB-4E7E-B09B-35466442E7F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6446" y="1916832"/>
                        <a:ext cx="1469330" cy="5203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B2275767-1C2A-4F42-A7C6-4B76512E0B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504833"/>
              </p:ext>
            </p:extLst>
          </p:nvPr>
        </p:nvGraphicFramePr>
        <p:xfrm>
          <a:off x="2373376" y="2335652"/>
          <a:ext cx="1129549" cy="7827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11000" imgH="457200" progId="Equation.DSMT4">
                  <p:embed/>
                </p:oleObj>
              </mc:Choice>
              <mc:Fallback>
                <p:oleObj name="Equation" r:id="rId7" imgW="711000" imgH="457200" progId="Equation.DSMT4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00D4D53F-4DEC-4A29-BFA6-425F558220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3376" y="2335652"/>
                        <a:ext cx="1129549" cy="78274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3">
            <a:extLst>
              <a:ext uri="{FF2B5EF4-FFF2-40B4-BE49-F238E27FC236}">
                <a16:creationId xmlns:a16="http://schemas.microsoft.com/office/drawing/2014/main" id="{369AC677-7398-48D8-B159-A23A9C5F1D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2996952"/>
            <a:ext cx="745851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ea typeface="宋体" panose="02010600030101010101" pitchFamily="2" charset="-122"/>
              </a:rPr>
              <a:t>时前</a:t>
            </a:r>
            <a:r>
              <a:rPr lang="en-US" altLang="zh-CN" sz="2400" dirty="0"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ea typeface="宋体" panose="02010600030101010101" pitchFamily="2" charset="-122"/>
              </a:rPr>
              <a:t>步所得到的特征值与特征向量的近似值。</a:t>
            </a:r>
            <a:endParaRPr lang="en-US" altLang="zh-CN" sz="2400" dirty="0">
              <a:ea typeface="宋体" panose="0201060003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F42F4F7-78E3-4403-BFBB-95EAFFF6D619}"/>
              </a:ext>
            </a:extLst>
          </p:cNvPr>
          <p:cNvSpPr txBox="1"/>
          <p:nvPr/>
        </p:nvSpPr>
        <p:spPr>
          <a:xfrm>
            <a:off x="206293" y="3476421"/>
            <a:ext cx="11253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0000FF"/>
                </a:solidFill>
              </a:rPr>
              <a:t>解：</a:t>
            </a:r>
          </a:p>
        </p:txBody>
      </p:sp>
      <p:sp>
        <p:nvSpPr>
          <p:cNvPr id="21" name="Text Box 3">
            <a:extLst>
              <a:ext uri="{FF2B5EF4-FFF2-40B4-BE49-F238E27FC236}">
                <a16:creationId xmlns:a16="http://schemas.microsoft.com/office/drawing/2014/main" id="{F4327A30-2F96-4F0D-80B2-5833E423A6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83" y="3501008"/>
            <a:ext cx="813702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solidFill>
                  <a:srgbClr val="0000FF"/>
                </a:solidFill>
                <a:ea typeface="宋体" panose="02010600030101010101" pitchFamily="2" charset="-122"/>
              </a:rPr>
              <a:t>、设</a:t>
            </a:r>
            <a:r>
              <a:rPr lang="en-US" altLang="zh-CN" sz="2400" i="1" dirty="0">
                <a:solidFill>
                  <a:srgbClr val="0000FF"/>
                </a:solidFill>
                <a:ea typeface="宋体" panose="02010600030101010101" pitchFamily="2" charset="-122"/>
              </a:rPr>
              <a:t>x</a:t>
            </a:r>
            <a:r>
              <a:rPr lang="en-US" altLang="zh-CN" sz="2400" i="1" baseline="-25000" dirty="0">
                <a:solidFill>
                  <a:srgbClr val="0000FF"/>
                </a:solidFill>
                <a:ea typeface="宋体" panose="02010600030101010101" pitchFamily="2" charset="-122"/>
              </a:rPr>
              <a:t>i</a:t>
            </a:r>
            <a:r>
              <a:rPr lang="zh-CN" altLang="en-US" sz="2400" dirty="0">
                <a:solidFill>
                  <a:srgbClr val="0000FF"/>
                </a:solidFill>
                <a:ea typeface="宋体" panose="02010600030101010101" pitchFamily="2" charset="-122"/>
              </a:rPr>
              <a:t>为</a:t>
            </a:r>
            <a:r>
              <a:rPr lang="zh-CN" altLang="en-US" sz="2400" dirty="0">
                <a:solidFill>
                  <a:srgbClr val="0000FF"/>
                </a:solidFill>
                <a:latin typeface="Cambria Math" panose="02040503050406030204" pitchFamily="18" charset="0"/>
                <a:ea typeface="宋体" panose="02010600030101010101" pitchFamily="2" charset="-122"/>
              </a:rPr>
              <a:t>𝝀</a:t>
            </a:r>
            <a:r>
              <a:rPr lang="en-US" altLang="zh-CN" sz="2400" i="1" baseline="-25000" dirty="0">
                <a:solidFill>
                  <a:srgbClr val="00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2400" dirty="0">
                <a:solidFill>
                  <a:srgbClr val="0000FF"/>
                </a:solidFill>
                <a:ea typeface="宋体" panose="02010600030101010101" pitchFamily="2" charset="-122"/>
              </a:rPr>
              <a:t>对应的特征向量</a:t>
            </a:r>
            <a:r>
              <a:rPr lang="en-US" altLang="zh-CN" sz="2400" dirty="0">
                <a:solidFill>
                  <a:srgbClr val="0000FF"/>
                </a:solidFill>
                <a:ea typeface="宋体" panose="02010600030101010101" pitchFamily="2" charset="-122"/>
              </a:rPr>
              <a:t>,</a:t>
            </a:r>
            <a:r>
              <a:rPr lang="zh-CN" altLang="en-US" sz="2400" dirty="0">
                <a:solidFill>
                  <a:srgbClr val="0000FF"/>
                </a:solidFill>
                <a:ea typeface="宋体" panose="02010600030101010101" pitchFamily="2" charset="-122"/>
              </a:rPr>
              <a:t>由题意</a:t>
            </a:r>
            <a:r>
              <a:rPr lang="en-US" altLang="zh-CN" sz="2400" dirty="0">
                <a:solidFill>
                  <a:srgbClr val="0000FF"/>
                </a:solidFill>
                <a:ea typeface="宋体" panose="02010600030101010101" pitchFamily="2" charset="-122"/>
              </a:rPr>
              <a:t>{</a:t>
            </a:r>
            <a:r>
              <a:rPr lang="en-US" altLang="zh-CN" sz="2400" i="1" dirty="0">
                <a:solidFill>
                  <a:srgbClr val="0000FF"/>
                </a:solidFill>
                <a:ea typeface="宋体" panose="02010600030101010101" pitchFamily="2" charset="-122"/>
              </a:rPr>
              <a:t>x</a:t>
            </a:r>
            <a:r>
              <a:rPr lang="en-US" altLang="zh-CN" sz="2400" baseline="-25000" dirty="0">
                <a:solidFill>
                  <a:srgbClr val="0000FF"/>
                </a:solidFill>
                <a:ea typeface="宋体" panose="02010600030101010101" pitchFamily="2" charset="-122"/>
              </a:rPr>
              <a:t>1</a:t>
            </a:r>
            <a:r>
              <a:rPr lang="en-US" altLang="zh-CN" sz="2400" i="1" dirty="0">
                <a:solidFill>
                  <a:srgbClr val="0000FF"/>
                </a:solidFill>
                <a:ea typeface="宋体" panose="02010600030101010101" pitchFamily="2" charset="-122"/>
              </a:rPr>
              <a:t>,x</a:t>
            </a:r>
            <a:r>
              <a:rPr lang="en-US" altLang="zh-CN" sz="2400" baseline="-25000" dirty="0">
                <a:solidFill>
                  <a:srgbClr val="0000FF"/>
                </a:solidFill>
                <a:ea typeface="宋体" panose="02010600030101010101" pitchFamily="2" charset="-122"/>
              </a:rPr>
              <a:t>2</a:t>
            </a:r>
            <a:r>
              <a:rPr lang="en-US" altLang="zh-CN" sz="2400" i="1" dirty="0">
                <a:solidFill>
                  <a:srgbClr val="0000FF"/>
                </a:solidFill>
                <a:ea typeface="宋体" panose="02010600030101010101" pitchFamily="2" charset="-122"/>
              </a:rPr>
              <a:t>,...,</a:t>
            </a:r>
            <a:r>
              <a:rPr lang="en-US" altLang="zh-CN" sz="2400" i="1" dirty="0" err="1">
                <a:solidFill>
                  <a:srgbClr val="0000FF"/>
                </a:solidFill>
                <a:ea typeface="宋体" panose="02010600030101010101" pitchFamily="2" charset="-122"/>
              </a:rPr>
              <a:t>x</a:t>
            </a:r>
            <a:r>
              <a:rPr lang="en-US" altLang="zh-CN" sz="2400" i="1" baseline="-25000" dirty="0" err="1">
                <a:solidFill>
                  <a:srgbClr val="0000FF"/>
                </a:solidFill>
                <a:ea typeface="宋体" panose="02010600030101010101" pitchFamily="2" charset="-122"/>
              </a:rPr>
              <a:t>n</a:t>
            </a:r>
            <a:r>
              <a:rPr lang="en-US" altLang="zh-CN" sz="2400" dirty="0">
                <a:solidFill>
                  <a:srgbClr val="0000FF"/>
                </a:solidFill>
                <a:ea typeface="宋体" panose="02010600030101010101" pitchFamily="2" charset="-122"/>
              </a:rPr>
              <a:t>}</a:t>
            </a:r>
            <a:r>
              <a:rPr lang="zh-CN" altLang="en-US" sz="2400" dirty="0">
                <a:solidFill>
                  <a:srgbClr val="0000FF"/>
                </a:solidFill>
                <a:ea typeface="宋体" panose="02010600030101010101" pitchFamily="2" charset="-122"/>
              </a:rPr>
              <a:t>构成空间的一组基</a:t>
            </a:r>
            <a:r>
              <a:rPr lang="en-US" altLang="zh-CN" sz="2400" dirty="0">
                <a:solidFill>
                  <a:srgbClr val="0000FF"/>
                </a:solidFill>
                <a:ea typeface="宋体" panose="02010600030101010101" pitchFamily="2" charset="-122"/>
              </a:rPr>
              <a:t>,</a:t>
            </a:r>
            <a:r>
              <a:rPr lang="zh-CN" altLang="en-US" sz="2400" dirty="0">
                <a:solidFill>
                  <a:srgbClr val="0000FF"/>
                </a:solidFill>
                <a:ea typeface="宋体" panose="02010600030101010101" pitchFamily="2" charset="-122"/>
              </a:rPr>
              <a:t>且              ，        ，       ，有</a:t>
            </a:r>
            <a:r>
              <a:rPr lang="en-US" altLang="zh-CN" sz="2400" dirty="0">
                <a:solidFill>
                  <a:srgbClr val="0000FF"/>
                </a:solidFill>
                <a:ea typeface="宋体" panose="02010600030101010101" pitchFamily="2" charset="-122"/>
              </a:rPr>
              <a:t>:</a:t>
            </a:r>
          </a:p>
        </p:txBody>
      </p:sp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18459D9F-1DD8-4633-8E10-147EB72F19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9698040"/>
              </p:ext>
            </p:extLst>
          </p:nvPr>
        </p:nvGraphicFramePr>
        <p:xfrm>
          <a:off x="1979712" y="3923100"/>
          <a:ext cx="1022746" cy="3776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22080" imgH="228600" progId="Equation.DSMT4">
                  <p:embed/>
                </p:oleObj>
              </mc:Choice>
              <mc:Fallback>
                <p:oleObj name="Equation" r:id="rId9" imgW="622080" imgH="2286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3923100"/>
                        <a:ext cx="1022746" cy="37762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2C30161C-CD7B-45BE-912D-B393A1BBE3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0031952"/>
              </p:ext>
            </p:extLst>
          </p:nvPr>
        </p:nvGraphicFramePr>
        <p:xfrm>
          <a:off x="3059832" y="3943079"/>
          <a:ext cx="856635" cy="285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71320" imgH="190440" progId="Equation.DSMT4">
                  <p:embed/>
                </p:oleObj>
              </mc:Choice>
              <mc:Fallback>
                <p:oleObj name="Equation" r:id="rId11" imgW="571320" imgH="19044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3943079"/>
                        <a:ext cx="856635" cy="2855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CB371C6A-B2A9-4F36-8D73-02DACFD937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589966"/>
              </p:ext>
            </p:extLst>
          </p:nvPr>
        </p:nvGraphicFramePr>
        <p:xfrm>
          <a:off x="3998748" y="3975528"/>
          <a:ext cx="646233" cy="285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406080" imgH="177480" progId="Equation.DSMT4">
                  <p:embed/>
                </p:oleObj>
              </mc:Choice>
              <mc:Fallback>
                <p:oleObj name="Equation" r:id="rId13" imgW="406080" imgH="17748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8748" y="3975528"/>
                        <a:ext cx="646233" cy="2855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30465D9D-A116-4D28-B8B6-4D4B3BC8C8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6058910"/>
              </p:ext>
            </p:extLst>
          </p:nvPr>
        </p:nvGraphicFramePr>
        <p:xfrm>
          <a:off x="5505311" y="3916506"/>
          <a:ext cx="3047142" cy="4345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600200" imgH="228600" progId="Equation.DSMT4">
                  <p:embed/>
                </p:oleObj>
              </mc:Choice>
              <mc:Fallback>
                <p:oleObj name="Equation" r:id="rId15" imgW="1600200" imgH="2286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5311" y="3916506"/>
                        <a:ext cx="3047142" cy="4345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F6B35FB1-8150-4D5B-9169-CCED302917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0333616"/>
              </p:ext>
            </p:extLst>
          </p:nvPr>
        </p:nvGraphicFramePr>
        <p:xfrm>
          <a:off x="1090199" y="4273367"/>
          <a:ext cx="6310125" cy="2170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3060360" imgH="1066680" progId="Equation.DSMT4">
                  <p:embed/>
                </p:oleObj>
              </mc:Choice>
              <mc:Fallback>
                <p:oleObj name="Equation" r:id="rId17" imgW="3060360" imgH="106668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0199" y="4273367"/>
                        <a:ext cx="6310125" cy="217086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>
            <a:extLst>
              <a:ext uri="{FF2B5EF4-FFF2-40B4-BE49-F238E27FC236}">
                <a16:creationId xmlns:a16="http://schemas.microsoft.com/office/drawing/2014/main" id="{38DE8841-7B10-4C39-A503-D4967AB25F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2815672"/>
              </p:ext>
            </p:extLst>
          </p:nvPr>
        </p:nvGraphicFramePr>
        <p:xfrm>
          <a:off x="5283674" y="5825411"/>
          <a:ext cx="3680939" cy="8309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981080" imgH="457200" progId="Equation.DSMT4">
                  <p:embed/>
                </p:oleObj>
              </mc:Choice>
              <mc:Fallback>
                <p:oleObj name="Equation" r:id="rId19" imgW="1981080" imgH="457200" progId="Equation.DSMT4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4D6B6989-C567-4EB3-945A-649964F047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3674" y="5825411"/>
                        <a:ext cx="3680939" cy="83099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6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179388" y="109538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8</a:t>
            </a: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章 计算矩阵的特征值和特征向量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习题</a:t>
            </a: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2367DDB4-E5BC-4D19-A0AB-EE4E4C14B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091" y="548680"/>
            <a:ext cx="86410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0" dirty="0">
                <a:solidFill>
                  <a:srgbClr val="FF0000"/>
                </a:solidFill>
                <a:ea typeface="宋体" panose="02010600030101010101" pitchFamily="2" charset="-122"/>
              </a:rPr>
              <a:t>习题</a:t>
            </a:r>
            <a:r>
              <a:rPr lang="en-US" altLang="zh-CN" sz="2400" b="0" dirty="0">
                <a:solidFill>
                  <a:srgbClr val="FF0000"/>
                </a:solidFill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ea typeface="宋体" panose="02010600030101010101" pitchFamily="2" charset="-122"/>
              </a:rPr>
              <a:t>：设</a:t>
            </a:r>
            <a:r>
              <a:rPr lang="en-US" altLang="zh-CN" sz="2400" dirty="0">
                <a:ea typeface="宋体" panose="02010600030101010101" pitchFamily="2" charset="-122"/>
              </a:rPr>
              <a:t>n</a:t>
            </a:r>
            <a:r>
              <a:rPr lang="zh-CN" altLang="en-US" sz="2400" dirty="0">
                <a:ea typeface="宋体" panose="02010600030101010101" pitchFamily="2" charset="-122"/>
              </a:rPr>
              <a:t>阶矩阵</a:t>
            </a:r>
            <a:r>
              <a:rPr lang="en-US" altLang="zh-CN" sz="2400" dirty="0">
                <a:ea typeface="宋体" panose="02010600030101010101" pitchFamily="2" charset="-122"/>
              </a:rPr>
              <a:t>A</a:t>
            </a:r>
            <a:r>
              <a:rPr lang="zh-CN" altLang="en-US" sz="2400" dirty="0">
                <a:ea typeface="宋体" panose="02010600030101010101" pitchFamily="2" charset="-122"/>
              </a:rPr>
              <a:t>有</a:t>
            </a:r>
            <a:r>
              <a:rPr lang="en-US" altLang="zh-CN" sz="2400" dirty="0">
                <a:ea typeface="宋体" panose="02010600030101010101" pitchFamily="2" charset="-122"/>
              </a:rPr>
              <a:t>n</a:t>
            </a:r>
            <a:r>
              <a:rPr lang="zh-CN" altLang="en-US" sz="2400" dirty="0">
                <a:ea typeface="宋体" panose="02010600030101010101" pitchFamily="2" charset="-122"/>
              </a:rPr>
              <a:t>个线性无关的特征向量，其特征值满足</a:t>
            </a:r>
            <a:endParaRPr lang="zh-CN" altLang="en-US" sz="2400" b="0" dirty="0">
              <a:ea typeface="宋体" panose="02010600030101010101" pitchFamily="2" charset="-122"/>
            </a:endParaRP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CD32787C-D6EB-4E7E-B09B-35466442E7F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26214" y="1051997"/>
          <a:ext cx="2481690" cy="472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34960" imgH="253800" progId="Equation.DSMT4">
                  <p:embed/>
                </p:oleObj>
              </mc:Choice>
              <mc:Fallback>
                <p:oleObj name="Equation" r:id="rId3" imgW="1434960" imgH="25380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CD32787C-D6EB-4E7E-B09B-35466442E7F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6214" y="1051997"/>
                        <a:ext cx="2481690" cy="47291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3">
            <a:extLst>
              <a:ext uri="{FF2B5EF4-FFF2-40B4-BE49-F238E27FC236}">
                <a16:creationId xmlns:a16="http://schemas.microsoft.com/office/drawing/2014/main" id="{701492D9-C50E-4EDC-A548-6B6E19A7EA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74" y="1484784"/>
            <a:ext cx="79519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ea typeface="宋体" panose="02010600030101010101" pitchFamily="2" charset="-122"/>
              </a:rPr>
              <a:t>、证明</a:t>
            </a:r>
            <a:r>
              <a:rPr lang="en-US" altLang="zh-CN" sz="2400" dirty="0">
                <a:ea typeface="宋体" panose="02010600030101010101" pitchFamily="2" charset="-122"/>
              </a:rPr>
              <a:t>:</a:t>
            </a:r>
            <a:r>
              <a:rPr lang="zh-CN" altLang="en-US" sz="2400" dirty="0">
                <a:ea typeface="宋体" panose="02010600030101010101" pitchFamily="2" charset="-122"/>
              </a:rPr>
              <a:t>求该矩阵特征值的幂法收敛；</a:t>
            </a:r>
            <a:endParaRPr lang="en-US" altLang="zh-CN" sz="2400" dirty="0">
              <a:ea typeface="宋体" panose="02010600030101010101" pitchFamily="2" charset="-122"/>
            </a:endParaRP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C044DAA3-9A2E-45CE-87B2-095A57C9B5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1932708"/>
            <a:ext cx="79519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ea typeface="宋体" panose="02010600030101010101" pitchFamily="2" charset="-122"/>
              </a:rPr>
              <a:t>、取                    计算用幂法计算矩阵</a:t>
            </a:r>
            <a:endParaRPr lang="en-US" altLang="zh-CN" sz="2400" dirty="0">
              <a:ea typeface="宋体" panose="02010600030101010101" pitchFamily="2" charset="-122"/>
            </a:endParaRPr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00D4D53F-4DEC-4A29-BFA6-425F5582205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86446" y="1916832"/>
          <a:ext cx="1469330" cy="520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50680" imgH="279360" progId="Equation.DSMT4">
                  <p:embed/>
                </p:oleObj>
              </mc:Choice>
              <mc:Fallback>
                <p:oleObj name="Equation" r:id="rId5" imgW="850680" imgH="279360" progId="Equation.DSMT4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00D4D53F-4DEC-4A29-BFA6-425F558220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6446" y="1916832"/>
                        <a:ext cx="1469330" cy="5203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B2275767-1C2A-4F42-A7C6-4B76512E0B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73376" y="2335652"/>
          <a:ext cx="1129549" cy="7827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11000" imgH="457200" progId="Equation.DSMT4">
                  <p:embed/>
                </p:oleObj>
              </mc:Choice>
              <mc:Fallback>
                <p:oleObj name="Equation" r:id="rId7" imgW="711000" imgH="457200" progId="Equation.DSMT4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B2275767-1C2A-4F42-A7C6-4B76512E0B3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3376" y="2335652"/>
                        <a:ext cx="1129549" cy="78274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3">
            <a:extLst>
              <a:ext uri="{FF2B5EF4-FFF2-40B4-BE49-F238E27FC236}">
                <a16:creationId xmlns:a16="http://schemas.microsoft.com/office/drawing/2014/main" id="{369AC677-7398-48D8-B159-A23A9C5F1D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2996952"/>
            <a:ext cx="745851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ea typeface="宋体" panose="02010600030101010101" pitchFamily="2" charset="-122"/>
              </a:rPr>
              <a:t>时前</a:t>
            </a:r>
            <a:r>
              <a:rPr lang="en-US" altLang="zh-CN" sz="2400" dirty="0"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ea typeface="宋体" panose="02010600030101010101" pitchFamily="2" charset="-122"/>
              </a:rPr>
              <a:t>步所得到的特征值与特征向量的近似值。</a:t>
            </a:r>
            <a:endParaRPr lang="en-US" altLang="zh-CN" sz="2400" dirty="0">
              <a:ea typeface="宋体" panose="0201060003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F42F4F7-78E3-4403-BFBB-95EAFFF6D619}"/>
              </a:ext>
            </a:extLst>
          </p:cNvPr>
          <p:cNvSpPr txBox="1"/>
          <p:nvPr/>
        </p:nvSpPr>
        <p:spPr>
          <a:xfrm>
            <a:off x="206293" y="3476421"/>
            <a:ext cx="11253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0000FF"/>
                </a:solidFill>
              </a:rPr>
              <a:t>解：</a:t>
            </a:r>
          </a:p>
        </p:txBody>
      </p:sp>
      <p:graphicFrame>
        <p:nvGraphicFramePr>
          <p:cNvPr id="36" name="对象 35">
            <a:extLst>
              <a:ext uri="{FF2B5EF4-FFF2-40B4-BE49-F238E27FC236}">
                <a16:creationId xmlns:a16="http://schemas.microsoft.com/office/drawing/2014/main" id="{38DE8841-7B10-4C39-A503-D4967AB25F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211867"/>
              </p:ext>
            </p:extLst>
          </p:nvPr>
        </p:nvGraphicFramePr>
        <p:xfrm>
          <a:off x="490328" y="5723020"/>
          <a:ext cx="4130896" cy="919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006280" imgH="457200" progId="Equation.DSMT4">
                  <p:embed/>
                </p:oleObj>
              </mc:Choice>
              <mc:Fallback>
                <p:oleObj name="Equation" r:id="rId9" imgW="2006280" imgH="457200" progId="Equation.DSMT4">
                  <p:embed/>
                  <p:pic>
                    <p:nvPicPr>
                      <p:cNvPr id="36" name="对象 35">
                        <a:extLst>
                          <a:ext uri="{FF2B5EF4-FFF2-40B4-BE49-F238E27FC236}">
                            <a16:creationId xmlns:a16="http://schemas.microsoft.com/office/drawing/2014/main" id="{38DE8841-7B10-4C39-A503-D4967AB25F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328" y="5723020"/>
                        <a:ext cx="4130896" cy="91973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764C01EF-C2AC-4511-B851-5DB8BCAD17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741022"/>
              </p:ext>
            </p:extLst>
          </p:nvPr>
        </p:nvGraphicFramePr>
        <p:xfrm>
          <a:off x="352425" y="4303713"/>
          <a:ext cx="4154488" cy="91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019240" imgH="457200" progId="Equation.DSMT4">
                  <p:embed/>
                </p:oleObj>
              </mc:Choice>
              <mc:Fallback>
                <p:oleObj name="Equation" r:id="rId11" imgW="2019240" imgH="457200" progId="Equation.DSMT4">
                  <p:embed/>
                  <p:pic>
                    <p:nvPicPr>
                      <p:cNvPr id="36" name="对象 35">
                        <a:extLst>
                          <a:ext uri="{FF2B5EF4-FFF2-40B4-BE49-F238E27FC236}">
                            <a16:creationId xmlns:a16="http://schemas.microsoft.com/office/drawing/2014/main" id="{38DE8841-7B10-4C39-A503-D4967AB25F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425" y="4303713"/>
                        <a:ext cx="4154488" cy="9191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22AEA361-5C0A-46C4-97D8-908D884D93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1630060"/>
              </p:ext>
            </p:extLst>
          </p:nvPr>
        </p:nvGraphicFramePr>
        <p:xfrm>
          <a:off x="4568825" y="4291013"/>
          <a:ext cx="4178300" cy="912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044440" imgH="457200" progId="Equation.DSMT4">
                  <p:embed/>
                </p:oleObj>
              </mc:Choice>
              <mc:Fallback>
                <p:oleObj name="Equation" r:id="rId13" imgW="2044440" imgH="457200" progId="Equation.DSMT4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764C01EF-C2AC-4511-B851-5DB8BCAD173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8825" y="4291013"/>
                        <a:ext cx="4178300" cy="9128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339C9F47-425A-4B72-B982-82589A0D9D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1886051"/>
              </p:ext>
            </p:extLst>
          </p:nvPr>
        </p:nvGraphicFramePr>
        <p:xfrm>
          <a:off x="1060550" y="3496201"/>
          <a:ext cx="3711509" cy="5512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498320" imgH="228600" progId="Equation.DSMT4">
                  <p:embed/>
                </p:oleObj>
              </mc:Choice>
              <mc:Fallback>
                <p:oleObj name="Equation" r:id="rId15" imgW="1498320" imgH="228600" progId="Equation.DSMT4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764C01EF-C2AC-4511-B851-5DB8BCAD173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0550" y="3496201"/>
                        <a:ext cx="3711509" cy="55123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8349F05E-7B0D-F6C0-4D9D-64E957BA2884}"/>
              </a:ext>
            </a:extLst>
          </p:cNvPr>
          <p:cNvSpPr txBox="1"/>
          <p:nvPr/>
        </p:nvSpPr>
        <p:spPr>
          <a:xfrm>
            <a:off x="5392288" y="6021288"/>
            <a:ext cx="45803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buFontTx/>
              <a:buNone/>
            </a:pPr>
            <a:r>
              <a:rPr lang="zh-CN" altLang="en-US" kern="0" dirty="0">
                <a:solidFill>
                  <a:srgbClr val="0000FF"/>
                </a:solidFill>
                <a:latin typeface="宋体" charset="-122"/>
              </a:rPr>
              <a:t>可取</a:t>
            </a:r>
            <a:r>
              <a:rPr lang="zh-CN" altLang="en-US" i="1" kern="0" dirty="0">
                <a:solidFill>
                  <a:srgbClr val="0000FF"/>
                </a:solidFill>
                <a:sym typeface="Symbol" pitchFamily="18" charset="2"/>
              </a:rPr>
              <a:t> </a:t>
            </a:r>
            <a:r>
              <a:rPr lang="zh-CN" altLang="en-US" kern="0" dirty="0">
                <a:solidFill>
                  <a:srgbClr val="0000FF"/>
                </a:solidFill>
                <a:sym typeface="Symbol" pitchFamily="18" charset="2"/>
              </a:rPr>
              <a:t></a:t>
            </a:r>
            <a:r>
              <a:rPr lang="zh-CN" altLang="en-US" i="1" kern="0" dirty="0">
                <a:solidFill>
                  <a:srgbClr val="0000FF"/>
                </a:solidFill>
                <a:sym typeface="Symbol" pitchFamily="18" charset="2"/>
              </a:rPr>
              <a:t> </a:t>
            </a:r>
            <a:r>
              <a:rPr lang="en-US" altLang="zh-CN" kern="0" dirty="0">
                <a:solidFill>
                  <a:srgbClr val="0000FF"/>
                </a:solidFill>
                <a:sym typeface="Symbol" pitchFamily="18" charset="2"/>
              </a:rPr>
              <a:t>1.5, </a:t>
            </a:r>
            <a:r>
              <a:rPr lang="en-US" altLang="zh-CN" i="1" kern="0" dirty="0">
                <a:solidFill>
                  <a:srgbClr val="0000FF"/>
                </a:solidFill>
                <a:sym typeface="Symbol" pitchFamily="18" charset="2"/>
              </a:rPr>
              <a:t>v</a:t>
            </a:r>
            <a:r>
              <a:rPr lang="en-US" altLang="zh-CN" kern="0" baseline="-25000" dirty="0">
                <a:solidFill>
                  <a:srgbClr val="0000FF"/>
                </a:solidFill>
                <a:sym typeface="Symbol" pitchFamily="18" charset="2"/>
              </a:rPr>
              <a:t>1 </a:t>
            </a:r>
            <a:r>
              <a:rPr lang="en-US" altLang="zh-CN" kern="0" dirty="0">
                <a:solidFill>
                  <a:srgbClr val="0000FF"/>
                </a:solidFill>
                <a:sym typeface="Symbol" pitchFamily="18" charset="2"/>
              </a:rPr>
              <a:t> (3, 5)</a:t>
            </a:r>
            <a:r>
              <a:rPr lang="en-US" altLang="zh-CN" i="1" kern="0" baseline="30000" dirty="0">
                <a:solidFill>
                  <a:srgbClr val="0000FF"/>
                </a:solidFill>
                <a:sym typeface="Symbol" pitchFamily="18" charset="2"/>
              </a:rPr>
              <a:t>T</a:t>
            </a:r>
            <a:r>
              <a:rPr lang="en-US" altLang="zh-CN" i="1" kern="0" dirty="0">
                <a:solidFill>
                  <a:srgbClr val="0000FF"/>
                </a:solidFill>
                <a:sym typeface="Symbol" pitchFamily="18" charset="2"/>
              </a:rPr>
              <a:t> .</a:t>
            </a:r>
            <a:endParaRPr lang="en-US" altLang="zh-CN" i="1" kern="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80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8245C9E-9632-4C56-A9D8-ED3D82109776}"/>
              </a:ext>
            </a:extLst>
          </p:cNvPr>
          <p:cNvGrpSpPr>
            <a:grpSpLocks/>
          </p:cNvGrpSpPr>
          <p:nvPr/>
        </p:nvGrpSpPr>
        <p:grpSpPr bwMode="auto">
          <a:xfrm>
            <a:off x="0" y="1125538"/>
            <a:ext cx="8839200" cy="5029200"/>
            <a:chOff x="144" y="816"/>
            <a:chExt cx="5568" cy="3168"/>
          </a:xfrm>
        </p:grpSpPr>
        <p:graphicFrame>
          <p:nvGraphicFramePr>
            <p:cNvPr id="21552" name="Object 3">
              <a:extLst>
                <a:ext uri="{FF2B5EF4-FFF2-40B4-BE49-F238E27FC236}">
                  <a16:creationId xmlns:a16="http://schemas.microsoft.com/office/drawing/2014/main" id="{D117F770-A1C0-4135-8796-3D361A8F420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1" y="881"/>
            <a:ext cx="5363" cy="30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3962400" imgH="2286000" progId="Equation.3">
                    <p:embed/>
                  </p:oleObj>
                </mc:Choice>
                <mc:Fallback>
                  <p:oleObj name="公式" r:id="rId2" imgW="3962400" imgH="2286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1" y="881"/>
                          <a:ext cx="5363" cy="30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53" name="Line 4">
              <a:extLst>
                <a:ext uri="{FF2B5EF4-FFF2-40B4-BE49-F238E27FC236}">
                  <a16:creationId xmlns:a16="http://schemas.microsoft.com/office/drawing/2014/main" id="{18C7569F-DC18-4D53-9324-815AEAD107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816"/>
              <a:ext cx="55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54" name="Line 5">
              <a:extLst>
                <a:ext uri="{FF2B5EF4-FFF2-40B4-BE49-F238E27FC236}">
                  <a16:creationId xmlns:a16="http://schemas.microsoft.com/office/drawing/2014/main" id="{6A9B844F-331C-4E59-B9FF-D2943BE94B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200"/>
              <a:ext cx="55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55" name="Line 6">
              <a:extLst>
                <a:ext uri="{FF2B5EF4-FFF2-40B4-BE49-F238E27FC236}">
                  <a16:creationId xmlns:a16="http://schemas.microsoft.com/office/drawing/2014/main" id="{031A3B2F-2C5F-4C15-8673-93199D17B8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3984"/>
              <a:ext cx="55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56" name="Line 7">
              <a:extLst>
                <a:ext uri="{FF2B5EF4-FFF2-40B4-BE49-F238E27FC236}">
                  <a16:creationId xmlns:a16="http://schemas.microsoft.com/office/drawing/2014/main" id="{0A3CF156-C92B-4FC5-BA4A-DF9B6EF8B1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" y="816"/>
              <a:ext cx="0" cy="316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57" name="Line 8">
              <a:extLst>
                <a:ext uri="{FF2B5EF4-FFF2-40B4-BE49-F238E27FC236}">
                  <a16:creationId xmlns:a16="http://schemas.microsoft.com/office/drawing/2014/main" id="{1A50B4F1-69AE-4522-8B11-673EE56E5B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816"/>
              <a:ext cx="0" cy="316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7833" name="Text Box 9">
            <a:extLst>
              <a:ext uri="{FF2B5EF4-FFF2-40B4-BE49-F238E27FC236}">
                <a16:creationId xmlns:a16="http://schemas.microsoft.com/office/drawing/2014/main" id="{90156A98-C8B8-49C3-878F-8D65676830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73088"/>
            <a:ext cx="3870268" cy="494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差商的计算方法</a:t>
            </a:r>
            <a:r>
              <a:rPr lang="en-US" altLang="zh-CN" sz="2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表格法</a:t>
            </a:r>
            <a:r>
              <a:rPr lang="en-US" altLang="zh-CN" sz="2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):</a:t>
            </a:r>
          </a:p>
        </p:txBody>
      </p:sp>
      <p:graphicFrame>
        <p:nvGraphicFramePr>
          <p:cNvPr id="77834" name="Object 10">
            <a:extLst>
              <a:ext uri="{FF2B5EF4-FFF2-40B4-BE49-F238E27FC236}">
                <a16:creationId xmlns:a16="http://schemas.microsoft.com/office/drawing/2014/main" id="{722BF2F1-6E7B-4C12-A8C4-2358731D9A9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28800" y="2292350"/>
          <a:ext cx="1023938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571252" imgH="215806" progId="Equation.3">
                  <p:embed/>
                </p:oleObj>
              </mc:Choice>
              <mc:Fallback>
                <p:oleObj name="公式" r:id="rId4" imgW="571252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2292350"/>
                        <a:ext cx="1023938" cy="382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35" name="Object 11">
            <a:extLst>
              <a:ext uri="{FF2B5EF4-FFF2-40B4-BE49-F238E27FC236}">
                <a16:creationId xmlns:a16="http://schemas.microsoft.com/office/drawing/2014/main" id="{9B47FDEA-A66F-4B8E-ADF6-880799D8F1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28800" y="3206750"/>
          <a:ext cx="1023938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571252" imgH="203112" progId="Equation.3">
                  <p:embed/>
                </p:oleObj>
              </mc:Choice>
              <mc:Fallback>
                <p:oleObj name="公式" r:id="rId6" imgW="571252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3206750"/>
                        <a:ext cx="1023938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36" name="Object 12">
            <a:extLst>
              <a:ext uri="{FF2B5EF4-FFF2-40B4-BE49-F238E27FC236}">
                <a16:creationId xmlns:a16="http://schemas.microsoft.com/office/drawing/2014/main" id="{811EDDB4-FA18-418C-BAFC-FB1C6F244C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28800" y="4259263"/>
          <a:ext cx="1023938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571252" imgH="215806" progId="Equation.3">
                  <p:embed/>
                </p:oleObj>
              </mc:Choice>
              <mc:Fallback>
                <p:oleObj name="公式" r:id="rId8" imgW="571252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259263"/>
                        <a:ext cx="1023938" cy="38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37" name="Object 13">
            <a:extLst>
              <a:ext uri="{FF2B5EF4-FFF2-40B4-BE49-F238E27FC236}">
                <a16:creationId xmlns:a16="http://schemas.microsoft.com/office/drawing/2014/main" id="{C0ED2A6B-F384-4940-9E19-246A81FCAB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28800" y="5256213"/>
          <a:ext cx="1023938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571252" imgH="215806" progId="Equation.3">
                  <p:embed/>
                </p:oleObj>
              </mc:Choice>
              <mc:Fallback>
                <p:oleObj name="公式" r:id="rId10" imgW="571252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5256213"/>
                        <a:ext cx="1023938" cy="38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38" name="Object 14">
            <a:extLst>
              <a:ext uri="{FF2B5EF4-FFF2-40B4-BE49-F238E27FC236}">
                <a16:creationId xmlns:a16="http://schemas.microsoft.com/office/drawing/2014/main" id="{2DAA7EC8-5D34-4F35-B058-95A52B8E11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29000" y="2741613"/>
          <a:ext cx="1365250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2" imgW="761669" imgH="215806" progId="Equation.3">
                  <p:embed/>
                </p:oleObj>
              </mc:Choice>
              <mc:Fallback>
                <p:oleObj name="公式" r:id="rId12" imgW="761669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2741613"/>
                        <a:ext cx="1365250" cy="38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39" name="Object 15">
            <a:extLst>
              <a:ext uri="{FF2B5EF4-FFF2-40B4-BE49-F238E27FC236}">
                <a16:creationId xmlns:a16="http://schemas.microsoft.com/office/drawing/2014/main" id="{BC9A74C5-ADED-4566-8B23-B1DF07620A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29000" y="3808413"/>
          <a:ext cx="1365250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4" imgW="761669" imgH="215806" progId="Equation.3">
                  <p:embed/>
                </p:oleObj>
              </mc:Choice>
              <mc:Fallback>
                <p:oleObj name="公式" r:id="rId14" imgW="761669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3808413"/>
                        <a:ext cx="1365250" cy="38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40" name="Object 16">
            <a:extLst>
              <a:ext uri="{FF2B5EF4-FFF2-40B4-BE49-F238E27FC236}">
                <a16:creationId xmlns:a16="http://schemas.microsoft.com/office/drawing/2014/main" id="{0241B9CC-BC5B-46AB-9F93-BB67D50C0A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29000" y="4799013"/>
          <a:ext cx="1385888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6" imgW="774364" imgH="215806" progId="Equation.3">
                  <p:embed/>
                </p:oleObj>
              </mc:Choice>
              <mc:Fallback>
                <p:oleObj name="公式" r:id="rId16" imgW="774364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4799013"/>
                        <a:ext cx="1385888" cy="38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41" name="Object 17">
            <a:extLst>
              <a:ext uri="{FF2B5EF4-FFF2-40B4-BE49-F238E27FC236}">
                <a16:creationId xmlns:a16="http://schemas.microsoft.com/office/drawing/2014/main" id="{EEEDD3C3-8857-4E53-B3CF-8D3BDAB44E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80025" y="3122613"/>
          <a:ext cx="173037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8" imgW="964781" imgH="215806" progId="Equation.3">
                  <p:embed/>
                </p:oleObj>
              </mc:Choice>
              <mc:Fallback>
                <p:oleObj name="公式" r:id="rId18" imgW="964781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0025" y="3122613"/>
                        <a:ext cx="1730375" cy="38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42" name="Object 18">
            <a:extLst>
              <a:ext uri="{FF2B5EF4-FFF2-40B4-BE49-F238E27FC236}">
                <a16:creationId xmlns:a16="http://schemas.microsoft.com/office/drawing/2014/main" id="{4F70A942-76B5-42E6-BB16-EF9625C0414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56225" y="4411663"/>
          <a:ext cx="173037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0" imgW="964781" imgH="215806" progId="Equation.3">
                  <p:embed/>
                </p:oleObj>
              </mc:Choice>
              <mc:Fallback>
                <p:oleObj name="公式" r:id="rId20" imgW="964781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6225" y="4411663"/>
                        <a:ext cx="1730375" cy="38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43" name="Object 19">
            <a:extLst>
              <a:ext uri="{FF2B5EF4-FFF2-40B4-BE49-F238E27FC236}">
                <a16:creationId xmlns:a16="http://schemas.microsoft.com/office/drawing/2014/main" id="{98767579-5761-49EC-B37D-BD2CACA0F6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37425" y="3733800"/>
          <a:ext cx="1730375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2" imgW="964781" imgH="215806" progId="Equation.3">
                  <p:embed/>
                </p:oleObj>
              </mc:Choice>
              <mc:Fallback>
                <p:oleObj name="公式" r:id="rId22" imgW="964781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37425" y="3733800"/>
                        <a:ext cx="1730375" cy="382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0">
            <a:extLst>
              <a:ext uri="{FF2B5EF4-FFF2-40B4-BE49-F238E27FC236}">
                <a16:creationId xmlns:a16="http://schemas.microsoft.com/office/drawing/2014/main" id="{69AB2F90-1F5E-45B3-8D79-F512F5E20ED4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2057400"/>
            <a:ext cx="304800" cy="838200"/>
            <a:chOff x="1008" y="1200"/>
            <a:chExt cx="192" cy="528"/>
          </a:xfrm>
        </p:grpSpPr>
        <p:sp>
          <p:nvSpPr>
            <p:cNvPr id="21550" name="Line 21">
              <a:extLst>
                <a:ext uri="{FF2B5EF4-FFF2-40B4-BE49-F238E27FC236}">
                  <a16:creationId xmlns:a16="http://schemas.microsoft.com/office/drawing/2014/main" id="{6B9AAF13-DF1A-4130-B061-6DE4DAD6B0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1200"/>
              <a:ext cx="192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551" name="Line 22">
              <a:extLst>
                <a:ext uri="{FF2B5EF4-FFF2-40B4-BE49-F238E27FC236}">
                  <a16:creationId xmlns:a16="http://schemas.microsoft.com/office/drawing/2014/main" id="{2616DD98-7C66-4595-A579-6F8DA98DD2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8" y="1488"/>
              <a:ext cx="192" cy="24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" name="Group 23">
            <a:extLst>
              <a:ext uri="{FF2B5EF4-FFF2-40B4-BE49-F238E27FC236}">
                <a16:creationId xmlns:a16="http://schemas.microsoft.com/office/drawing/2014/main" id="{B3B74A2E-CABA-4722-B578-E1FBE2C0AC8C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3048000"/>
            <a:ext cx="304800" cy="762000"/>
            <a:chOff x="1008" y="1824"/>
            <a:chExt cx="192" cy="480"/>
          </a:xfrm>
        </p:grpSpPr>
        <p:sp>
          <p:nvSpPr>
            <p:cNvPr id="21548" name="Line 24">
              <a:extLst>
                <a:ext uri="{FF2B5EF4-FFF2-40B4-BE49-F238E27FC236}">
                  <a16:creationId xmlns:a16="http://schemas.microsoft.com/office/drawing/2014/main" id="{DB8CFFE4-5EDB-4B9B-B583-FA3B107C38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1824"/>
              <a:ext cx="192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549" name="Line 25">
              <a:extLst>
                <a:ext uri="{FF2B5EF4-FFF2-40B4-BE49-F238E27FC236}">
                  <a16:creationId xmlns:a16="http://schemas.microsoft.com/office/drawing/2014/main" id="{F1948469-039A-48AE-A55F-15A62B964E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8" y="2064"/>
              <a:ext cx="192" cy="24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5" name="Group 26">
            <a:extLst>
              <a:ext uri="{FF2B5EF4-FFF2-40B4-BE49-F238E27FC236}">
                <a16:creationId xmlns:a16="http://schemas.microsoft.com/office/drawing/2014/main" id="{58CAA37E-BA0D-41D9-A61C-B4E8C7337ACE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4038600"/>
            <a:ext cx="304800" cy="914400"/>
            <a:chOff x="1008" y="2448"/>
            <a:chExt cx="192" cy="576"/>
          </a:xfrm>
        </p:grpSpPr>
        <p:sp>
          <p:nvSpPr>
            <p:cNvPr id="21546" name="Line 27">
              <a:extLst>
                <a:ext uri="{FF2B5EF4-FFF2-40B4-BE49-F238E27FC236}">
                  <a16:creationId xmlns:a16="http://schemas.microsoft.com/office/drawing/2014/main" id="{486250EC-5313-445A-AB6E-C39358D369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448"/>
              <a:ext cx="192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547" name="Line 28">
              <a:extLst>
                <a:ext uri="{FF2B5EF4-FFF2-40B4-BE49-F238E27FC236}">
                  <a16:creationId xmlns:a16="http://schemas.microsoft.com/office/drawing/2014/main" id="{80FA4E80-CC24-463E-B191-B37C6686EB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8" y="2784"/>
              <a:ext cx="192" cy="24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6" name="Group 29">
            <a:extLst>
              <a:ext uri="{FF2B5EF4-FFF2-40B4-BE49-F238E27FC236}">
                <a16:creationId xmlns:a16="http://schemas.microsoft.com/office/drawing/2014/main" id="{0CAE9DE5-C0AF-47DE-8474-1EA0C06CB97A}"/>
              </a:ext>
            </a:extLst>
          </p:cNvPr>
          <p:cNvGrpSpPr>
            <a:grpSpLocks/>
          </p:cNvGrpSpPr>
          <p:nvPr/>
        </p:nvGrpSpPr>
        <p:grpSpPr bwMode="auto">
          <a:xfrm>
            <a:off x="2895600" y="2590800"/>
            <a:ext cx="533400" cy="838200"/>
            <a:chOff x="1824" y="1536"/>
            <a:chExt cx="336" cy="528"/>
          </a:xfrm>
        </p:grpSpPr>
        <p:sp>
          <p:nvSpPr>
            <p:cNvPr id="21544" name="Line 30">
              <a:extLst>
                <a:ext uri="{FF2B5EF4-FFF2-40B4-BE49-F238E27FC236}">
                  <a16:creationId xmlns:a16="http://schemas.microsoft.com/office/drawing/2014/main" id="{9879652E-A384-4402-8A5E-20E5BFC212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1536"/>
              <a:ext cx="288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545" name="Line 31">
              <a:extLst>
                <a:ext uri="{FF2B5EF4-FFF2-40B4-BE49-F238E27FC236}">
                  <a16:creationId xmlns:a16="http://schemas.microsoft.com/office/drawing/2014/main" id="{CD20FB79-1CD8-4DFA-9603-19CA8A2614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4" y="1776"/>
              <a:ext cx="336" cy="28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7" name="Group 32">
            <a:extLst>
              <a:ext uri="{FF2B5EF4-FFF2-40B4-BE49-F238E27FC236}">
                <a16:creationId xmlns:a16="http://schemas.microsoft.com/office/drawing/2014/main" id="{EA2163FE-280F-44D3-A642-6DA35D468DBA}"/>
              </a:ext>
            </a:extLst>
          </p:cNvPr>
          <p:cNvGrpSpPr>
            <a:grpSpLocks/>
          </p:cNvGrpSpPr>
          <p:nvPr/>
        </p:nvGrpSpPr>
        <p:grpSpPr bwMode="auto">
          <a:xfrm>
            <a:off x="2895600" y="3581400"/>
            <a:ext cx="533400" cy="838200"/>
            <a:chOff x="1824" y="2160"/>
            <a:chExt cx="336" cy="528"/>
          </a:xfrm>
        </p:grpSpPr>
        <p:sp>
          <p:nvSpPr>
            <p:cNvPr id="21542" name="Line 33">
              <a:extLst>
                <a:ext uri="{FF2B5EF4-FFF2-40B4-BE49-F238E27FC236}">
                  <a16:creationId xmlns:a16="http://schemas.microsoft.com/office/drawing/2014/main" id="{7ECE8BD1-20CA-44DD-B846-6D8ED3AF40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2160"/>
              <a:ext cx="288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543" name="Line 34">
              <a:extLst>
                <a:ext uri="{FF2B5EF4-FFF2-40B4-BE49-F238E27FC236}">
                  <a16:creationId xmlns:a16="http://schemas.microsoft.com/office/drawing/2014/main" id="{64F1649D-CB2B-485F-9AE3-F93E23F3C7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4" y="2400"/>
              <a:ext cx="336" cy="28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8" name="Group 35">
            <a:extLst>
              <a:ext uri="{FF2B5EF4-FFF2-40B4-BE49-F238E27FC236}">
                <a16:creationId xmlns:a16="http://schemas.microsoft.com/office/drawing/2014/main" id="{858330BF-49F2-445A-ACEC-1A862DF266AF}"/>
              </a:ext>
            </a:extLst>
          </p:cNvPr>
          <p:cNvGrpSpPr>
            <a:grpSpLocks/>
          </p:cNvGrpSpPr>
          <p:nvPr/>
        </p:nvGrpSpPr>
        <p:grpSpPr bwMode="auto">
          <a:xfrm>
            <a:off x="4800600" y="2971800"/>
            <a:ext cx="533400" cy="914400"/>
            <a:chOff x="3024" y="1776"/>
            <a:chExt cx="336" cy="576"/>
          </a:xfrm>
        </p:grpSpPr>
        <p:sp>
          <p:nvSpPr>
            <p:cNvPr id="21540" name="Line 36">
              <a:extLst>
                <a:ext uri="{FF2B5EF4-FFF2-40B4-BE49-F238E27FC236}">
                  <a16:creationId xmlns:a16="http://schemas.microsoft.com/office/drawing/2014/main" id="{C7D877C1-7B94-4A38-A432-974A919A4F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1776"/>
              <a:ext cx="288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541" name="Line 37">
              <a:extLst>
                <a:ext uri="{FF2B5EF4-FFF2-40B4-BE49-F238E27FC236}">
                  <a16:creationId xmlns:a16="http://schemas.microsoft.com/office/drawing/2014/main" id="{C4D6F16C-FD09-4431-8943-70F7A27C46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24" y="2064"/>
              <a:ext cx="336" cy="28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9" name="Group 38">
            <a:extLst>
              <a:ext uri="{FF2B5EF4-FFF2-40B4-BE49-F238E27FC236}">
                <a16:creationId xmlns:a16="http://schemas.microsoft.com/office/drawing/2014/main" id="{AF61500F-E9B5-4D9F-B5F9-7385A7AA0C12}"/>
              </a:ext>
            </a:extLst>
          </p:cNvPr>
          <p:cNvGrpSpPr>
            <a:grpSpLocks/>
          </p:cNvGrpSpPr>
          <p:nvPr/>
        </p:nvGrpSpPr>
        <p:grpSpPr bwMode="auto">
          <a:xfrm>
            <a:off x="4876800" y="4114800"/>
            <a:ext cx="533400" cy="838200"/>
            <a:chOff x="3072" y="2496"/>
            <a:chExt cx="336" cy="528"/>
          </a:xfrm>
        </p:grpSpPr>
        <p:sp>
          <p:nvSpPr>
            <p:cNvPr id="21538" name="Line 39">
              <a:extLst>
                <a:ext uri="{FF2B5EF4-FFF2-40B4-BE49-F238E27FC236}">
                  <a16:creationId xmlns:a16="http://schemas.microsoft.com/office/drawing/2014/main" id="{D779F6A8-2CED-4556-A18A-835574D7D3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2496"/>
              <a:ext cx="288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539" name="Line 40">
              <a:extLst>
                <a:ext uri="{FF2B5EF4-FFF2-40B4-BE49-F238E27FC236}">
                  <a16:creationId xmlns:a16="http://schemas.microsoft.com/office/drawing/2014/main" id="{A4629E8E-4DBE-496A-BD86-A07D18421D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72" y="2736"/>
              <a:ext cx="336" cy="28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0" name="Group 41">
            <a:extLst>
              <a:ext uri="{FF2B5EF4-FFF2-40B4-BE49-F238E27FC236}">
                <a16:creationId xmlns:a16="http://schemas.microsoft.com/office/drawing/2014/main" id="{51673AB5-8F26-492F-902C-DE7DD581F26B}"/>
              </a:ext>
            </a:extLst>
          </p:cNvPr>
          <p:cNvGrpSpPr>
            <a:grpSpLocks/>
          </p:cNvGrpSpPr>
          <p:nvPr/>
        </p:nvGrpSpPr>
        <p:grpSpPr bwMode="auto">
          <a:xfrm>
            <a:off x="7010400" y="3429000"/>
            <a:ext cx="381000" cy="1143000"/>
            <a:chOff x="4416" y="2064"/>
            <a:chExt cx="240" cy="720"/>
          </a:xfrm>
        </p:grpSpPr>
        <p:sp>
          <p:nvSpPr>
            <p:cNvPr id="21536" name="Line 42">
              <a:extLst>
                <a:ext uri="{FF2B5EF4-FFF2-40B4-BE49-F238E27FC236}">
                  <a16:creationId xmlns:a16="http://schemas.microsoft.com/office/drawing/2014/main" id="{1E1D67F5-11BA-4B94-9324-6F8994B341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6" y="2064"/>
              <a:ext cx="192" cy="28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537" name="Line 43">
              <a:extLst>
                <a:ext uri="{FF2B5EF4-FFF2-40B4-BE49-F238E27FC236}">
                  <a16:creationId xmlns:a16="http://schemas.microsoft.com/office/drawing/2014/main" id="{A8213D8E-92E3-4E81-8C5A-3775B5FAB4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64" y="2400"/>
              <a:ext cx="192" cy="38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77868" name="Text Box 44">
            <a:extLst>
              <a:ext uri="{FF2B5EF4-FFF2-40B4-BE49-F238E27FC236}">
                <a16:creationId xmlns:a16="http://schemas.microsoft.com/office/drawing/2014/main" id="{F8BD429C-D8B7-400D-9B62-506DAFC36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6165850"/>
            <a:ext cx="3516004" cy="494624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50000">
                <a:srgbClr val="FFFF00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规定函数值为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零阶差商</a:t>
            </a:r>
          </a:p>
        </p:txBody>
      </p:sp>
      <p:sp>
        <p:nvSpPr>
          <p:cNvPr id="77869" name="Line 45">
            <a:extLst>
              <a:ext uri="{FF2B5EF4-FFF2-40B4-BE49-F238E27FC236}">
                <a16:creationId xmlns:a16="http://schemas.microsoft.com/office/drawing/2014/main" id="{62F576C7-C794-4E6B-8F99-27FA18972CF2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5400" y="6172200"/>
            <a:ext cx="1331913" cy="280988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77870" name="Text Box 46">
            <a:extLst>
              <a:ext uri="{FF2B5EF4-FFF2-40B4-BE49-F238E27FC236}">
                <a16:creationId xmlns:a16="http://schemas.microsoft.com/office/drawing/2014/main" id="{99656F74-ED2C-45B0-A633-1CA9018500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1113" y="549275"/>
            <a:ext cx="1190625" cy="508000"/>
          </a:xfrm>
          <a:prstGeom prst="rect">
            <a:avLst/>
          </a:prstGeom>
          <a:noFill/>
          <a:ln w="19050">
            <a:solidFill>
              <a:srgbClr val="99FF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差商表</a:t>
            </a:r>
          </a:p>
        </p:txBody>
      </p:sp>
      <p:grpSp>
        <p:nvGrpSpPr>
          <p:cNvPr id="11" name="Group 47">
            <a:extLst>
              <a:ext uri="{FF2B5EF4-FFF2-40B4-BE49-F238E27FC236}">
                <a16:creationId xmlns:a16="http://schemas.microsoft.com/office/drawing/2014/main" id="{35266214-EB57-4BCB-AD4E-D33ACD23654C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4953000"/>
            <a:ext cx="304800" cy="838200"/>
            <a:chOff x="1008" y="3024"/>
            <a:chExt cx="192" cy="528"/>
          </a:xfrm>
        </p:grpSpPr>
        <p:sp>
          <p:nvSpPr>
            <p:cNvPr id="21534" name="Line 48">
              <a:extLst>
                <a:ext uri="{FF2B5EF4-FFF2-40B4-BE49-F238E27FC236}">
                  <a16:creationId xmlns:a16="http://schemas.microsoft.com/office/drawing/2014/main" id="{F325917D-D33B-469C-86CB-F539D00AC4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3024"/>
              <a:ext cx="192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535" name="Line 49">
              <a:extLst>
                <a:ext uri="{FF2B5EF4-FFF2-40B4-BE49-F238E27FC236}">
                  <a16:creationId xmlns:a16="http://schemas.microsoft.com/office/drawing/2014/main" id="{E5E8653B-A83C-4F19-8C4E-08707B5004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8" y="3264"/>
              <a:ext cx="192" cy="28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2" name="Group 50">
            <a:extLst>
              <a:ext uri="{FF2B5EF4-FFF2-40B4-BE49-F238E27FC236}">
                <a16:creationId xmlns:a16="http://schemas.microsoft.com/office/drawing/2014/main" id="{258CFE46-3E09-43B4-B075-624AA225B43E}"/>
              </a:ext>
            </a:extLst>
          </p:cNvPr>
          <p:cNvGrpSpPr>
            <a:grpSpLocks/>
          </p:cNvGrpSpPr>
          <p:nvPr/>
        </p:nvGrpSpPr>
        <p:grpSpPr bwMode="auto">
          <a:xfrm>
            <a:off x="2819400" y="4572000"/>
            <a:ext cx="609600" cy="762000"/>
            <a:chOff x="1776" y="2784"/>
            <a:chExt cx="384" cy="480"/>
          </a:xfrm>
        </p:grpSpPr>
        <p:sp>
          <p:nvSpPr>
            <p:cNvPr id="21532" name="Line 51">
              <a:extLst>
                <a:ext uri="{FF2B5EF4-FFF2-40B4-BE49-F238E27FC236}">
                  <a16:creationId xmlns:a16="http://schemas.microsoft.com/office/drawing/2014/main" id="{D292AAF4-368E-42AF-8F29-5E275AFFD4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2784"/>
              <a:ext cx="288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533" name="Line 52">
              <a:extLst>
                <a:ext uri="{FF2B5EF4-FFF2-40B4-BE49-F238E27FC236}">
                  <a16:creationId xmlns:a16="http://schemas.microsoft.com/office/drawing/2014/main" id="{C66BF742-32B6-40A7-9587-DD4EC3D566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6" y="3024"/>
              <a:ext cx="384" cy="24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54" name="Text Box 11">
            <a:extLst>
              <a:ext uri="{FF2B5EF4-FFF2-40B4-BE49-F238E27FC236}">
                <a16:creationId xmlns:a16="http://schemas.microsoft.com/office/drawing/2014/main" id="{8CF32DC1-0EDE-4E31-8B9B-0A65981876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09538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1</a:t>
            </a: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章 函数插值 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 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1.3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 插值多项式的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Newton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形式</a:t>
            </a:r>
          </a:p>
        </p:txBody>
      </p:sp>
    </p:spTree>
    <p:extLst>
      <p:ext uri="{BB962C8B-B14F-4D97-AF65-F5344CB8AC3E}">
        <p14:creationId xmlns:p14="http://schemas.microsoft.com/office/powerpoint/2010/main" val="3078162618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D62ED322-66B8-539F-7D19-417DC1EBDE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163" y="2150278"/>
            <a:ext cx="8661400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优异的成绩来自认真扎实的复习，成功总是眷顾那些有准备的人！</a:t>
            </a: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946157AC-E90A-2E69-0D1D-02C6CEB50A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0147" y="4172753"/>
            <a:ext cx="3262432" cy="768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祝大家好运！</a:t>
            </a:r>
          </a:p>
        </p:txBody>
      </p:sp>
    </p:spTree>
    <p:extLst>
      <p:ext uri="{BB962C8B-B14F-4D97-AF65-F5344CB8AC3E}">
        <p14:creationId xmlns:p14="http://schemas.microsoft.com/office/powerpoint/2010/main" val="166927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30" name="Object 3">
            <a:extLst>
              <a:ext uri="{FF2B5EF4-FFF2-40B4-BE49-F238E27FC236}">
                <a16:creationId xmlns:a16="http://schemas.microsoft.com/office/drawing/2014/main" id="{247027F5-C063-4050-AE32-AA432C9938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6088" y="692150"/>
          <a:ext cx="8213725" cy="122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3073400" imgH="457200" progId="Equation.3">
                  <p:embed/>
                </p:oleObj>
              </mc:Choice>
              <mc:Fallback>
                <p:oleObj name="公式" r:id="rId2" imgW="3073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088" y="692150"/>
                        <a:ext cx="8213725" cy="1223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391E7AB1-6BC5-40DA-9CD9-75C6181305A3}"/>
              </a:ext>
            </a:extLst>
          </p:cNvPr>
          <p:cNvGraphicFramePr>
            <a:graphicFrameLocks noGrp="1"/>
          </p:cNvGraphicFramePr>
          <p:nvPr/>
        </p:nvGraphicFramePr>
        <p:xfrm>
          <a:off x="785813" y="3286125"/>
          <a:ext cx="7572377" cy="2287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5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2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20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20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20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8678">
                <a:tc>
                  <a:txBody>
                    <a:bodyPr/>
                    <a:lstStyle/>
                    <a:p>
                      <a:r>
                        <a:rPr lang="en-US" altLang="zh-CN" sz="1800" i="1" dirty="0"/>
                        <a:t>x</a:t>
                      </a:r>
                      <a:r>
                        <a:rPr lang="en-US" altLang="zh-CN" sz="1800" i="1" baseline="-25000" dirty="0"/>
                        <a:t>i</a:t>
                      </a:r>
                      <a:endParaRPr lang="zh-CN" altLang="en-US" sz="1800" i="1" baseline="-25000" dirty="0"/>
                    </a:p>
                  </a:txBody>
                  <a:tcPr marL="91439" marR="91439" marT="45725" marB="4572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dirty="0" err="1"/>
                        <a:t>fi</a:t>
                      </a:r>
                      <a:r>
                        <a:rPr lang="zh-CN" altLang="en-US" sz="1800" i="0" baseline="0" dirty="0"/>
                        <a:t>（零阶差商）</a:t>
                      </a:r>
                    </a:p>
                  </a:txBody>
                  <a:tcPr marL="91439" marR="91439" marT="45725" marB="45725"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一阶差商</a:t>
                      </a:r>
                    </a:p>
                  </a:txBody>
                  <a:tcPr marL="91439" marR="91439" marT="45725" marB="45725"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二阶差商</a:t>
                      </a:r>
                    </a:p>
                  </a:txBody>
                  <a:tcPr marL="91439" marR="91439" marT="45725" marB="45725"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三阶差商</a:t>
                      </a:r>
                    </a:p>
                  </a:txBody>
                  <a:tcPr marL="91439" marR="91439" marT="45725" marB="45725"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四阶差商</a:t>
                      </a:r>
                    </a:p>
                  </a:txBody>
                  <a:tcPr marL="91439" marR="91439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7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Georgia" panose="02040502050405020303" pitchFamily="18" charset="0"/>
                        </a:rPr>
                        <a:t>-2.00</a:t>
                      </a:r>
                      <a:endParaRPr lang="zh-CN" altLang="en-US" sz="1800" dirty="0">
                        <a:latin typeface="Georgia" panose="02040502050405020303" pitchFamily="18" charset="0"/>
                      </a:endParaRPr>
                    </a:p>
                  </a:txBody>
                  <a:tcPr marL="91439" marR="91439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Georgia" panose="02040502050405020303" pitchFamily="18" charset="0"/>
                        </a:rPr>
                        <a:t>17.00</a:t>
                      </a:r>
                      <a:endParaRPr lang="zh-CN" altLang="en-US" sz="1800" dirty="0">
                        <a:latin typeface="Georgia" panose="02040502050405020303" pitchFamily="18" charset="0"/>
                      </a:endParaRPr>
                    </a:p>
                  </a:txBody>
                  <a:tcPr marL="91439" marR="91439" marT="45725" marB="45725"/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latin typeface="Georgia" panose="02040502050405020303" pitchFamily="18" charset="0"/>
                      </a:endParaRPr>
                    </a:p>
                  </a:txBody>
                  <a:tcPr marL="91439" marR="91439" marT="45725" marB="45725"/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latin typeface="Georgia" panose="02040502050405020303" pitchFamily="18" charset="0"/>
                      </a:endParaRPr>
                    </a:p>
                  </a:txBody>
                  <a:tcPr marL="91439" marR="91439" marT="45725" marB="45725"/>
                </a:tc>
                <a:tc>
                  <a:txBody>
                    <a:bodyPr/>
                    <a:lstStyle/>
                    <a:p>
                      <a:endParaRPr lang="zh-CN" altLang="en-US" sz="1800">
                        <a:latin typeface="Georgia" panose="02040502050405020303" pitchFamily="18" charset="0"/>
                      </a:endParaRPr>
                    </a:p>
                  </a:txBody>
                  <a:tcPr marL="91439" marR="91439" marT="45725" marB="45725"/>
                </a:tc>
                <a:tc>
                  <a:txBody>
                    <a:bodyPr/>
                    <a:lstStyle/>
                    <a:p>
                      <a:endParaRPr lang="zh-CN" altLang="en-US" sz="1800">
                        <a:latin typeface="Georgia" panose="02040502050405020303" pitchFamily="18" charset="0"/>
                      </a:endParaRPr>
                    </a:p>
                  </a:txBody>
                  <a:tcPr marL="91439" marR="91439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7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Georgia" panose="02040502050405020303" pitchFamily="18" charset="0"/>
                        </a:rPr>
                        <a:t>0.00</a:t>
                      </a:r>
                      <a:endParaRPr lang="zh-CN" altLang="en-US" sz="1800" dirty="0">
                        <a:latin typeface="Georgia" panose="02040502050405020303" pitchFamily="18" charset="0"/>
                      </a:endParaRPr>
                    </a:p>
                  </a:txBody>
                  <a:tcPr marL="91439" marR="91439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Georgia" panose="02040502050405020303" pitchFamily="18" charset="0"/>
                        </a:rPr>
                        <a:t>1.00</a:t>
                      </a:r>
                      <a:endParaRPr lang="zh-CN" altLang="en-US" sz="1800" dirty="0">
                        <a:latin typeface="Georgia" panose="02040502050405020303" pitchFamily="18" charset="0"/>
                      </a:endParaRPr>
                    </a:p>
                  </a:txBody>
                  <a:tcPr marL="91439" marR="91439" marT="45725" marB="45725"/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latin typeface="Georgia" panose="02040502050405020303" pitchFamily="18" charset="0"/>
                      </a:endParaRPr>
                    </a:p>
                  </a:txBody>
                  <a:tcPr marL="91439" marR="91439" marT="45725" marB="45725"/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latin typeface="Georgia" panose="02040502050405020303" pitchFamily="18" charset="0"/>
                      </a:endParaRPr>
                    </a:p>
                  </a:txBody>
                  <a:tcPr marL="91439" marR="91439" marT="45725" marB="45725"/>
                </a:tc>
                <a:tc>
                  <a:txBody>
                    <a:bodyPr/>
                    <a:lstStyle/>
                    <a:p>
                      <a:endParaRPr lang="zh-CN" altLang="en-US" sz="1800">
                        <a:latin typeface="Georgia" panose="02040502050405020303" pitchFamily="18" charset="0"/>
                      </a:endParaRPr>
                    </a:p>
                  </a:txBody>
                  <a:tcPr marL="91439" marR="91439" marT="45725" marB="45725"/>
                </a:tc>
                <a:tc>
                  <a:txBody>
                    <a:bodyPr/>
                    <a:lstStyle/>
                    <a:p>
                      <a:endParaRPr lang="zh-CN" altLang="en-US" sz="1800">
                        <a:latin typeface="Georgia" panose="02040502050405020303" pitchFamily="18" charset="0"/>
                      </a:endParaRPr>
                    </a:p>
                  </a:txBody>
                  <a:tcPr marL="91439" marR="91439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7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Georgia" panose="02040502050405020303" pitchFamily="18" charset="0"/>
                        </a:rPr>
                        <a:t>1.00</a:t>
                      </a:r>
                      <a:endParaRPr lang="zh-CN" altLang="en-US" sz="1800" dirty="0">
                        <a:latin typeface="Georgia" panose="02040502050405020303" pitchFamily="18" charset="0"/>
                      </a:endParaRPr>
                    </a:p>
                  </a:txBody>
                  <a:tcPr marL="91439" marR="91439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Georgia" panose="02040502050405020303" pitchFamily="18" charset="0"/>
                        </a:rPr>
                        <a:t>2.00</a:t>
                      </a:r>
                      <a:endParaRPr lang="zh-CN" altLang="en-US" sz="1800" dirty="0">
                        <a:latin typeface="Georgia" panose="02040502050405020303" pitchFamily="18" charset="0"/>
                      </a:endParaRPr>
                    </a:p>
                  </a:txBody>
                  <a:tcPr marL="91439" marR="91439" marT="45725" marB="45725"/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latin typeface="Georgia" panose="02040502050405020303" pitchFamily="18" charset="0"/>
                      </a:endParaRPr>
                    </a:p>
                  </a:txBody>
                  <a:tcPr marL="91439" marR="91439" marT="45725" marB="45725"/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latin typeface="Georgia" panose="02040502050405020303" pitchFamily="18" charset="0"/>
                      </a:endParaRPr>
                    </a:p>
                  </a:txBody>
                  <a:tcPr marL="91439" marR="91439" marT="45725" marB="45725"/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latin typeface="Georgia" panose="02040502050405020303" pitchFamily="18" charset="0"/>
                      </a:endParaRPr>
                    </a:p>
                  </a:txBody>
                  <a:tcPr marL="91439" marR="91439" marT="45725" marB="45725"/>
                </a:tc>
                <a:tc>
                  <a:txBody>
                    <a:bodyPr/>
                    <a:lstStyle/>
                    <a:p>
                      <a:endParaRPr lang="zh-CN" altLang="en-US" sz="1800">
                        <a:latin typeface="Georgia" panose="02040502050405020303" pitchFamily="18" charset="0"/>
                      </a:endParaRPr>
                    </a:p>
                  </a:txBody>
                  <a:tcPr marL="91439" marR="91439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7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Georgia" panose="02040502050405020303" pitchFamily="18" charset="0"/>
                        </a:rPr>
                        <a:t>2.00</a:t>
                      </a:r>
                      <a:endParaRPr lang="zh-CN" altLang="en-US" sz="1800" dirty="0">
                        <a:latin typeface="Georgia" panose="02040502050405020303" pitchFamily="18" charset="0"/>
                      </a:endParaRPr>
                    </a:p>
                  </a:txBody>
                  <a:tcPr marL="91439" marR="91439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Georgia" panose="02040502050405020303" pitchFamily="18" charset="0"/>
                        </a:rPr>
                        <a:t>17.00</a:t>
                      </a:r>
                      <a:endParaRPr lang="zh-CN" altLang="en-US" sz="1800" dirty="0">
                        <a:latin typeface="Georgia" panose="02040502050405020303" pitchFamily="18" charset="0"/>
                      </a:endParaRPr>
                    </a:p>
                  </a:txBody>
                  <a:tcPr marL="91439" marR="91439" marT="45725" marB="45725"/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latin typeface="Georgia" panose="02040502050405020303" pitchFamily="18" charset="0"/>
                      </a:endParaRPr>
                    </a:p>
                  </a:txBody>
                  <a:tcPr marL="91439" marR="91439" marT="45725" marB="45725"/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latin typeface="Georgia" panose="02040502050405020303" pitchFamily="18" charset="0"/>
                      </a:endParaRPr>
                    </a:p>
                  </a:txBody>
                  <a:tcPr marL="91439" marR="91439" marT="45725" marB="45725"/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latin typeface="Georgia" panose="02040502050405020303" pitchFamily="18" charset="0"/>
                      </a:endParaRPr>
                    </a:p>
                  </a:txBody>
                  <a:tcPr marL="91439" marR="91439" marT="45725" marB="45725"/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latin typeface="Georgia" panose="02040502050405020303" pitchFamily="18" charset="0"/>
                      </a:endParaRPr>
                    </a:p>
                  </a:txBody>
                  <a:tcPr marL="91439" marR="91439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7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Georgia" panose="02040502050405020303" pitchFamily="18" charset="0"/>
                        </a:rPr>
                        <a:t>3.00</a:t>
                      </a:r>
                      <a:endParaRPr lang="zh-CN" altLang="en-US" sz="1800" dirty="0">
                        <a:latin typeface="Georgia" panose="02040502050405020303" pitchFamily="18" charset="0"/>
                      </a:endParaRPr>
                    </a:p>
                  </a:txBody>
                  <a:tcPr marL="91439" marR="91439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Georgia" panose="02040502050405020303" pitchFamily="18" charset="0"/>
                        </a:rPr>
                        <a:t>28.00</a:t>
                      </a:r>
                      <a:endParaRPr lang="zh-CN" altLang="en-US" sz="1800" dirty="0">
                        <a:latin typeface="Georgia" panose="02040502050405020303" pitchFamily="18" charset="0"/>
                      </a:endParaRPr>
                    </a:p>
                  </a:txBody>
                  <a:tcPr marL="91439" marR="91439" marT="45725" marB="45725"/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latin typeface="Georgia" panose="02040502050405020303" pitchFamily="18" charset="0"/>
                      </a:endParaRPr>
                    </a:p>
                  </a:txBody>
                  <a:tcPr marL="91439" marR="91439" marT="45725" marB="45725"/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latin typeface="Georgia" panose="02040502050405020303" pitchFamily="18" charset="0"/>
                      </a:endParaRPr>
                    </a:p>
                  </a:txBody>
                  <a:tcPr marL="91439" marR="91439" marT="45725" marB="45725"/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latin typeface="Georgia" panose="02040502050405020303" pitchFamily="18" charset="0"/>
                      </a:endParaRPr>
                    </a:p>
                  </a:txBody>
                  <a:tcPr marL="91439" marR="91439" marT="45725" marB="45725"/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latin typeface="Georgia" panose="02040502050405020303" pitchFamily="18" charset="0"/>
                      </a:endParaRPr>
                    </a:p>
                  </a:txBody>
                  <a:tcPr marL="91439" marR="91439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A5939341-E812-4DFC-B0A1-322761D11D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4071938"/>
            <a:ext cx="857250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</a:rPr>
              <a:t>-8.00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</a:rPr>
              <a:t>1.00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</a:rPr>
              <a:t>15.00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</a:rPr>
              <a:t>11.00</a:t>
            </a:r>
          </a:p>
        </p:txBody>
      </p:sp>
      <p:sp>
        <p:nvSpPr>
          <p:cNvPr id="20" name="Rectangle 18">
            <a:extLst>
              <a:ext uri="{FF2B5EF4-FFF2-40B4-BE49-F238E27FC236}">
                <a16:creationId xmlns:a16="http://schemas.microsoft.com/office/drawing/2014/main" id="{4E0A7D18-0E2A-4DBF-88BA-FD258DE89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4875" y="4429125"/>
            <a:ext cx="8572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</a:rPr>
              <a:t>3.00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</a:rPr>
              <a:t>7.00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</a:rPr>
              <a:t>-2.00</a:t>
            </a:r>
          </a:p>
        </p:txBody>
      </p:sp>
      <p:sp>
        <p:nvSpPr>
          <p:cNvPr id="21" name="Rectangle 18">
            <a:extLst>
              <a:ext uri="{FF2B5EF4-FFF2-40B4-BE49-F238E27FC236}">
                <a16:creationId xmlns:a16="http://schemas.microsoft.com/office/drawing/2014/main" id="{DCD8AF27-049B-4D9E-925E-6780ECAC5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9313" y="4786313"/>
            <a:ext cx="857250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</a:rPr>
              <a:t>1.00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</a:rPr>
              <a:t>-3.00</a:t>
            </a:r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EB6C842F-93EB-4C74-A05D-1F11DB546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25" y="5241925"/>
            <a:ext cx="857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-0.80</a:t>
            </a:r>
          </a:p>
        </p:txBody>
      </p:sp>
      <p:graphicFrame>
        <p:nvGraphicFramePr>
          <p:cNvPr id="121888" name="Object 32">
            <a:extLst>
              <a:ext uri="{FF2B5EF4-FFF2-40B4-BE49-F238E27FC236}">
                <a16:creationId xmlns:a16="http://schemas.microsoft.com/office/drawing/2014/main" id="{6A0A84F7-0921-49A7-84F3-9F3C67B321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75656" y="5777185"/>
          <a:ext cx="6124575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948874" imgH="426877" progId="Equation.3">
                  <p:embed/>
                </p:oleObj>
              </mc:Choice>
              <mc:Fallback>
                <p:oleObj name="Equation" r:id="rId4" imgW="2948874" imgH="42687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5777185"/>
                        <a:ext cx="6124575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89" name="Rectangle 3">
            <a:extLst>
              <a:ext uri="{FF2B5EF4-FFF2-40B4-BE49-F238E27FC236}">
                <a16:creationId xmlns:a16="http://schemas.microsoft.com/office/drawing/2014/main" id="{99CE1D14-33C1-47F7-9B8E-1CA01981CE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2000250"/>
            <a:ext cx="777240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i="1" dirty="0">
                <a:ea typeface="黑体" panose="02010609060101010101" pitchFamily="49" charset="-122"/>
              </a:rPr>
              <a:t>x</a:t>
            </a:r>
            <a:r>
              <a:rPr lang="en-US" altLang="zh-CN" sz="2800" i="1" baseline="-25000" dirty="0">
                <a:ea typeface="黑体" panose="02010609060101010101" pitchFamily="49" charset="-122"/>
              </a:rPr>
              <a:t>i</a:t>
            </a:r>
            <a:r>
              <a:rPr lang="en-US" altLang="zh-CN"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    -2.00   0.00    1.00   2.00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i="1" dirty="0">
                <a:ea typeface="黑体" panose="02010609060101010101" pitchFamily="49" charset="-122"/>
              </a:rPr>
              <a:t>f </a:t>
            </a:r>
            <a:r>
              <a:rPr lang="en-US" altLang="zh-CN" sz="2800" dirty="0">
                <a:ea typeface="黑体" panose="02010609060101010101" pitchFamily="49" charset="-122"/>
              </a:rPr>
              <a:t>(</a:t>
            </a:r>
            <a:r>
              <a:rPr lang="en-US" altLang="zh-CN" sz="2800" i="1" dirty="0">
                <a:ea typeface="黑体" panose="02010609060101010101" pitchFamily="49" charset="-122"/>
              </a:rPr>
              <a:t>x</a:t>
            </a:r>
            <a:r>
              <a:rPr lang="en-US" altLang="zh-CN" sz="2800" i="1" baseline="-25000" dirty="0">
                <a:ea typeface="黑体" panose="02010609060101010101" pitchFamily="49" charset="-122"/>
              </a:rPr>
              <a:t>i</a:t>
            </a:r>
            <a:r>
              <a:rPr lang="en-US" altLang="zh-CN" sz="2800" dirty="0">
                <a:ea typeface="黑体" panose="02010609060101010101" pitchFamily="49" charset="-122"/>
              </a:rPr>
              <a:t>) </a:t>
            </a:r>
            <a:r>
              <a:rPr lang="en-US" altLang="zh-CN"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  17.00   1.00    2.00   17.00</a:t>
            </a:r>
          </a:p>
        </p:txBody>
      </p:sp>
      <p:sp>
        <p:nvSpPr>
          <p:cNvPr id="22590" name="Line 4">
            <a:extLst>
              <a:ext uri="{FF2B5EF4-FFF2-40B4-BE49-F238E27FC236}">
                <a16:creationId xmlns:a16="http://schemas.microsoft.com/office/drawing/2014/main" id="{FB3401E6-9DEF-4924-B138-3E5D34F21B29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213" y="2505075"/>
            <a:ext cx="6769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91" name="Line 5">
            <a:extLst>
              <a:ext uri="{FF2B5EF4-FFF2-40B4-BE49-F238E27FC236}">
                <a16:creationId xmlns:a16="http://schemas.microsoft.com/office/drawing/2014/main" id="{AEEB8217-ED88-42A4-851A-E4F68A1BB384}"/>
              </a:ext>
            </a:extLst>
          </p:cNvPr>
          <p:cNvSpPr>
            <a:spLocks noChangeShapeType="1"/>
          </p:cNvSpPr>
          <p:nvPr/>
        </p:nvSpPr>
        <p:spPr bwMode="auto">
          <a:xfrm>
            <a:off x="1692275" y="2144713"/>
            <a:ext cx="0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92" name="Text Box 14">
            <a:extLst>
              <a:ext uri="{FF2B5EF4-FFF2-40B4-BE49-F238E27FC236}">
                <a16:creationId xmlns:a16="http://schemas.microsoft.com/office/drawing/2014/main" id="{528CD518-C102-4B66-9693-950E4B3BB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7113" y="1857375"/>
            <a:ext cx="1069975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28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3.00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28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28.00</a:t>
            </a:r>
          </a:p>
        </p:txBody>
      </p:sp>
      <p:sp>
        <p:nvSpPr>
          <p:cNvPr id="22593" name="Line 15">
            <a:extLst>
              <a:ext uri="{FF2B5EF4-FFF2-40B4-BE49-F238E27FC236}">
                <a16:creationId xmlns:a16="http://schemas.microsoft.com/office/drawing/2014/main" id="{8138E2EB-05B1-4A10-ACBC-888340B05FA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2650" y="2505075"/>
            <a:ext cx="1152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" name="Text Box 11">
            <a:extLst>
              <a:ext uri="{FF2B5EF4-FFF2-40B4-BE49-F238E27FC236}">
                <a16:creationId xmlns:a16="http://schemas.microsoft.com/office/drawing/2014/main" id="{FD15B4B9-90D4-43EB-BF59-1E61CC8B72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09538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1</a:t>
            </a: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章 函数插值 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 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1.3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 插值多项式的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Newton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形式</a:t>
            </a:r>
          </a:p>
        </p:txBody>
      </p:sp>
    </p:spTree>
    <p:extLst>
      <p:ext uri="{BB962C8B-B14F-4D97-AF65-F5344CB8AC3E}">
        <p14:creationId xmlns:p14="http://schemas.microsoft.com/office/powerpoint/2010/main" val="1782471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80" name="Text Box 4">
            <a:extLst>
              <a:ext uri="{FF2B5EF4-FFF2-40B4-BE49-F238E27FC236}">
                <a16:creationId xmlns:a16="http://schemas.microsoft.com/office/drawing/2014/main" id="{F12A8281-0CB5-4BE4-8E4C-E9C1B3B4A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736600"/>
            <a:ext cx="16700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sm" len="med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b="0">
                <a:solidFill>
                  <a:srgbClr val="FF0000"/>
                </a:solidFill>
              </a:rPr>
              <a:t>定义</a:t>
            </a:r>
            <a:r>
              <a:rPr lang="en-US" altLang="zh-CN" b="0">
                <a:solidFill>
                  <a:srgbClr val="FF0000"/>
                </a:solidFill>
              </a:rPr>
              <a:t>1.2</a:t>
            </a:r>
          </a:p>
        </p:txBody>
      </p:sp>
      <p:graphicFrame>
        <p:nvGraphicFramePr>
          <p:cNvPr id="101383" name="Object 7">
            <a:extLst>
              <a:ext uri="{FF2B5EF4-FFF2-40B4-BE49-F238E27FC236}">
                <a16:creationId xmlns:a16="http://schemas.microsoft.com/office/drawing/2014/main" id="{46C398B3-8904-4753-9FB5-9F1F7175E93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1325" y="836613"/>
          <a:ext cx="8091488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3225800" imgH="457200" progId="Equation.3">
                  <p:embed/>
                </p:oleObj>
              </mc:Choice>
              <mc:Fallback>
                <p:oleObj name="公式" r:id="rId2" imgW="32258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325" y="836613"/>
                        <a:ext cx="8091488" cy="111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384" name="Object 8">
            <a:extLst>
              <a:ext uri="{FF2B5EF4-FFF2-40B4-BE49-F238E27FC236}">
                <a16:creationId xmlns:a16="http://schemas.microsoft.com/office/drawing/2014/main" id="{30BBFAEE-3C6C-49B8-93F5-0EBE09887A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0450" y="2039938"/>
          <a:ext cx="3471863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383699" imgH="215806" progId="Equation.3">
                  <p:embed/>
                </p:oleObj>
              </mc:Choice>
              <mc:Fallback>
                <p:oleObj name="公式" r:id="rId4" imgW="1383699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0450" y="2039938"/>
                        <a:ext cx="3471863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385" name="Object 9">
            <a:extLst>
              <a:ext uri="{FF2B5EF4-FFF2-40B4-BE49-F238E27FC236}">
                <a16:creationId xmlns:a16="http://schemas.microsoft.com/office/drawing/2014/main" id="{301D7974-0FD7-44E7-8A4B-63B21F2E15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6563" y="3213100"/>
          <a:ext cx="2930525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1168400" imgH="228600" progId="Equation.3">
                  <p:embed/>
                </p:oleObj>
              </mc:Choice>
              <mc:Fallback>
                <p:oleObj name="公式" r:id="rId6" imgW="1168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563" y="3213100"/>
                        <a:ext cx="2930525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386" name="Object 10">
            <a:extLst>
              <a:ext uri="{FF2B5EF4-FFF2-40B4-BE49-F238E27FC236}">
                <a16:creationId xmlns:a16="http://schemas.microsoft.com/office/drawing/2014/main" id="{00F5C2B8-F02F-40FE-A176-E71B971925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6563" y="3821113"/>
          <a:ext cx="8281987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3302000" imgH="431800" progId="Equation.3">
                  <p:embed/>
                </p:oleObj>
              </mc:Choice>
              <mc:Fallback>
                <p:oleObj name="公式" r:id="rId8" imgW="33020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563" y="3821113"/>
                        <a:ext cx="8281987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387" name="Object 11">
            <a:extLst>
              <a:ext uri="{FF2B5EF4-FFF2-40B4-BE49-F238E27FC236}">
                <a16:creationId xmlns:a16="http://schemas.microsoft.com/office/drawing/2014/main" id="{5CAE924B-AB93-4B67-9045-99E7CEFE2C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6563" y="2636838"/>
          <a:ext cx="3886200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1549400" imgH="228600" progId="Equation.3">
                  <p:embed/>
                </p:oleObj>
              </mc:Choice>
              <mc:Fallback>
                <p:oleObj name="公式" r:id="rId10" imgW="1549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563" y="2636838"/>
                        <a:ext cx="3886200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388" name="Object 12">
            <a:extLst>
              <a:ext uri="{FF2B5EF4-FFF2-40B4-BE49-F238E27FC236}">
                <a16:creationId xmlns:a16="http://schemas.microsoft.com/office/drawing/2014/main" id="{71147D58-F3A2-4F69-903A-76470A80EE0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8475" y="4919663"/>
          <a:ext cx="6626225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2" imgW="2641600" imgH="215900" progId="Equation.3">
                  <p:embed/>
                </p:oleObj>
              </mc:Choice>
              <mc:Fallback>
                <p:oleObj name="公式" r:id="rId12" imgW="26416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475" y="4919663"/>
                        <a:ext cx="6626225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389" name="Object 13">
            <a:extLst>
              <a:ext uri="{FF2B5EF4-FFF2-40B4-BE49-F238E27FC236}">
                <a16:creationId xmlns:a16="http://schemas.microsoft.com/office/drawing/2014/main" id="{4F454C25-81E8-4909-B6D4-0A2B149E98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1188" y="5589588"/>
          <a:ext cx="4587875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4" imgW="1828800" imgH="228600" progId="Equation.3">
                  <p:embed/>
                </p:oleObj>
              </mc:Choice>
              <mc:Fallback>
                <p:oleObj name="公式" r:id="rId14" imgW="1828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5589588"/>
                        <a:ext cx="4587875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1">
            <a:extLst>
              <a:ext uri="{FF2B5EF4-FFF2-40B4-BE49-F238E27FC236}">
                <a16:creationId xmlns:a16="http://schemas.microsoft.com/office/drawing/2014/main" id="{B8CD8B3A-ACE2-464E-9400-1EEAF6434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09538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1</a:t>
            </a: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章 函数插值 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 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1.6 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三次样条插值</a:t>
            </a:r>
          </a:p>
        </p:txBody>
      </p:sp>
    </p:spTree>
    <p:extLst>
      <p:ext uri="{BB962C8B-B14F-4D97-AF65-F5344CB8AC3E}">
        <p14:creationId xmlns:p14="http://schemas.microsoft.com/office/powerpoint/2010/main" val="78576209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426" name="Object 2">
            <a:extLst>
              <a:ext uri="{FF2B5EF4-FFF2-40B4-BE49-F238E27FC236}">
                <a16:creationId xmlns:a16="http://schemas.microsoft.com/office/drawing/2014/main" id="{723E319B-B398-4872-846B-B4C06078ED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4213" y="688975"/>
          <a:ext cx="3611562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358310" imgH="203112" progId="Equation.3">
                  <p:embed/>
                </p:oleObj>
              </mc:Choice>
              <mc:Fallback>
                <p:oleObj name="公式" r:id="rId2" imgW="1358310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688975"/>
                        <a:ext cx="3611562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427" name="Object 3">
            <a:extLst>
              <a:ext uri="{FF2B5EF4-FFF2-40B4-BE49-F238E27FC236}">
                <a16:creationId xmlns:a16="http://schemas.microsoft.com/office/drawing/2014/main" id="{ABA3565E-C3AC-4844-A85E-4C6DFC797E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24075" y="3789363"/>
          <a:ext cx="3168650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143000" imgH="241300" progId="Equation.3">
                  <p:embed/>
                </p:oleObj>
              </mc:Choice>
              <mc:Fallback>
                <p:oleObj name="公式" r:id="rId4" imgW="11430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3789363"/>
                        <a:ext cx="3168650" cy="665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428" name="Object 4">
            <a:extLst>
              <a:ext uri="{FF2B5EF4-FFF2-40B4-BE49-F238E27FC236}">
                <a16:creationId xmlns:a16="http://schemas.microsoft.com/office/drawing/2014/main" id="{A13B1EAC-E6E8-4AF5-A43E-AEB0965B27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9288" y="1409700"/>
          <a:ext cx="5037137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1841500" imgH="215900" progId="Equation.3">
                  <p:embed/>
                </p:oleObj>
              </mc:Choice>
              <mc:Fallback>
                <p:oleObj name="公式" r:id="rId6" imgW="18415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288" y="1409700"/>
                        <a:ext cx="5037137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429" name="Object 5">
            <a:extLst>
              <a:ext uri="{FF2B5EF4-FFF2-40B4-BE49-F238E27FC236}">
                <a16:creationId xmlns:a16="http://schemas.microsoft.com/office/drawing/2014/main" id="{DDDD6696-0025-4C16-B20E-B1B13B4A34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1050" y="4652963"/>
          <a:ext cx="3379788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1218671" imgH="241195" progId="Equation.3">
                  <p:embed/>
                </p:oleObj>
              </mc:Choice>
              <mc:Fallback>
                <p:oleObj name="公式" r:id="rId8" imgW="1218671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4652963"/>
                        <a:ext cx="3379788" cy="665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430" name="Object 6">
            <a:extLst>
              <a:ext uri="{FF2B5EF4-FFF2-40B4-BE49-F238E27FC236}">
                <a16:creationId xmlns:a16="http://schemas.microsoft.com/office/drawing/2014/main" id="{EF440792-1CA0-4E25-8246-0DE9C2DDAB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24075" y="2924175"/>
          <a:ext cx="2992438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1079032" imgH="241195" progId="Equation.3">
                  <p:embed/>
                </p:oleObj>
              </mc:Choice>
              <mc:Fallback>
                <p:oleObj name="公式" r:id="rId10" imgW="1079032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2924175"/>
                        <a:ext cx="2992438" cy="66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431" name="Object 7">
            <a:extLst>
              <a:ext uri="{FF2B5EF4-FFF2-40B4-BE49-F238E27FC236}">
                <a16:creationId xmlns:a16="http://schemas.microsoft.com/office/drawing/2014/main" id="{3435891B-8B33-4CD1-A053-A7CFA08F9D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19338" y="2187575"/>
          <a:ext cx="2463800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2" imgW="888614" imgH="241195" progId="Equation.3">
                  <p:embed/>
                </p:oleObj>
              </mc:Choice>
              <mc:Fallback>
                <p:oleObj name="公式" r:id="rId12" imgW="888614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9338" y="2187575"/>
                        <a:ext cx="2463800" cy="66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432" name="Object 8">
            <a:extLst>
              <a:ext uri="{FF2B5EF4-FFF2-40B4-BE49-F238E27FC236}">
                <a16:creationId xmlns:a16="http://schemas.microsoft.com/office/drawing/2014/main" id="{92BB07F7-190D-4D30-81FF-9A5EBFEF00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80063" y="2997200"/>
          <a:ext cx="2782887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4" imgW="990733" imgH="198041" progId="Equation.3">
                  <p:embed/>
                </p:oleObj>
              </mc:Choice>
              <mc:Fallback>
                <p:oleObj name="公式" r:id="rId14" imgW="990733" imgH="19804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2997200"/>
                        <a:ext cx="2782887" cy="595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433" name="Object 9">
            <a:extLst>
              <a:ext uri="{FF2B5EF4-FFF2-40B4-BE49-F238E27FC236}">
                <a16:creationId xmlns:a16="http://schemas.microsoft.com/office/drawing/2014/main" id="{BFC605A3-C3E9-4211-96A8-DA8B3F9BC1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24513" y="3843338"/>
          <a:ext cx="2782887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6" imgW="990733" imgH="198041" progId="Equation.3">
                  <p:embed/>
                </p:oleObj>
              </mc:Choice>
              <mc:Fallback>
                <p:oleObj name="公式" r:id="rId16" imgW="990733" imgH="19804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4513" y="3843338"/>
                        <a:ext cx="2782887" cy="595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434" name="Object 10">
            <a:extLst>
              <a:ext uri="{FF2B5EF4-FFF2-40B4-BE49-F238E27FC236}">
                <a16:creationId xmlns:a16="http://schemas.microsoft.com/office/drawing/2014/main" id="{4FC61EE6-3166-4732-AE3C-D3BC3CBE32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97538" y="4635500"/>
          <a:ext cx="2784475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8" imgW="990733" imgH="198041" progId="Equation.3">
                  <p:embed/>
                </p:oleObj>
              </mc:Choice>
              <mc:Fallback>
                <p:oleObj name="公式" r:id="rId18" imgW="990733" imgH="19804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7538" y="4635500"/>
                        <a:ext cx="2784475" cy="595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435" name="Object 11">
            <a:extLst>
              <a:ext uri="{FF2B5EF4-FFF2-40B4-BE49-F238E27FC236}">
                <a16:creationId xmlns:a16="http://schemas.microsoft.com/office/drawing/2014/main" id="{8D89B78F-7BD9-4626-840D-DD9AF957804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48338" y="2166938"/>
          <a:ext cx="2784475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0" imgW="990733" imgH="198041" progId="Equation.3">
                  <p:embed/>
                </p:oleObj>
              </mc:Choice>
              <mc:Fallback>
                <p:oleObj name="公式" r:id="rId20" imgW="990733" imgH="19804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8338" y="2166938"/>
                        <a:ext cx="2784475" cy="595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436" name="Text Box 12">
            <a:extLst>
              <a:ext uri="{FF2B5EF4-FFF2-40B4-BE49-F238E27FC236}">
                <a16:creationId xmlns:a16="http://schemas.microsoft.com/office/drawing/2014/main" id="{7AA0984D-E8BF-4790-B805-0679B0BAE5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5586413"/>
            <a:ext cx="26193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0">
                <a:solidFill>
                  <a:srgbClr val="FF0000"/>
                </a:solidFill>
              </a:rPr>
              <a:t>少两个条件！</a:t>
            </a:r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1447F6F2-1985-402F-8096-241B579674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09538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1</a:t>
            </a: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章 函数插值 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 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1.6 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三次样条插值</a:t>
            </a:r>
          </a:p>
        </p:txBody>
      </p:sp>
    </p:spTree>
    <p:extLst>
      <p:ext uri="{BB962C8B-B14F-4D97-AF65-F5344CB8AC3E}">
        <p14:creationId xmlns:p14="http://schemas.microsoft.com/office/powerpoint/2010/main" val="113312487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522" name="Object 2">
            <a:extLst>
              <a:ext uri="{FF2B5EF4-FFF2-40B4-BE49-F238E27FC236}">
                <a16:creationId xmlns:a16="http://schemas.microsoft.com/office/drawing/2014/main" id="{C2571ECC-1080-4C8E-8085-088BC8489C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5650" y="3787775"/>
          <a:ext cx="7345363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590800" imgH="228600" progId="Equation.3">
                  <p:embed/>
                </p:oleObj>
              </mc:Choice>
              <mc:Fallback>
                <p:oleObj name="公式" r:id="rId2" imgW="2590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3787775"/>
                        <a:ext cx="7345363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23" name="Object 3">
            <a:extLst>
              <a:ext uri="{FF2B5EF4-FFF2-40B4-BE49-F238E27FC236}">
                <a16:creationId xmlns:a16="http://schemas.microsoft.com/office/drawing/2014/main" id="{39C31D9C-4C34-4CCC-8BB9-220D34AAD2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5650" y="4579938"/>
          <a:ext cx="5616575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2133600" imgH="431800" progId="Equation.3">
                  <p:embed/>
                </p:oleObj>
              </mc:Choice>
              <mc:Fallback>
                <p:oleObj name="公式" r:id="rId4" imgW="21336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4579938"/>
                        <a:ext cx="5616575" cy="110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24" name="Object 4">
            <a:extLst>
              <a:ext uri="{FF2B5EF4-FFF2-40B4-BE49-F238E27FC236}">
                <a16:creationId xmlns:a16="http://schemas.microsoft.com/office/drawing/2014/main" id="{3602D537-FEFB-4B2F-8936-E80E88B5D8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5150" y="5832475"/>
          <a:ext cx="5976938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2133600" imgH="228600" progId="Equation.3">
                  <p:embed/>
                </p:oleObj>
              </mc:Choice>
              <mc:Fallback>
                <p:oleObj name="公式" r:id="rId6" imgW="21336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5832475"/>
                        <a:ext cx="5976938" cy="620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25" name="Object 5">
            <a:extLst>
              <a:ext uri="{FF2B5EF4-FFF2-40B4-BE49-F238E27FC236}">
                <a16:creationId xmlns:a16="http://schemas.microsoft.com/office/drawing/2014/main" id="{5C36E51D-B3C3-4216-83C0-8B581A9BA4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5650" y="547688"/>
          <a:ext cx="6696075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2870200" imgH="914400" progId="Equation.3">
                  <p:embed/>
                </p:oleObj>
              </mc:Choice>
              <mc:Fallback>
                <p:oleObj name="公式" r:id="rId8" imgW="28702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547688"/>
                        <a:ext cx="6696075" cy="207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26" name="Object 6">
            <a:extLst>
              <a:ext uri="{FF2B5EF4-FFF2-40B4-BE49-F238E27FC236}">
                <a16:creationId xmlns:a16="http://schemas.microsoft.com/office/drawing/2014/main" id="{8C9AF809-B4A9-499D-A0D6-EF7E638A0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9388" y="2563813"/>
          <a:ext cx="8467725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3360221" imgH="441744" progId="Equation.3">
                  <p:embed/>
                </p:oleObj>
              </mc:Choice>
              <mc:Fallback>
                <p:oleObj name="公式" r:id="rId10" imgW="3360221" imgH="44174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2563813"/>
                        <a:ext cx="8467725" cy="111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529" name="Rectangle 9">
            <a:extLst>
              <a:ext uri="{FF2B5EF4-FFF2-40B4-BE49-F238E27FC236}">
                <a16:creationId xmlns:a16="http://schemas.microsoft.com/office/drawing/2014/main" id="{1F096B20-56C6-4D01-A979-E882CD3FA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3716338"/>
            <a:ext cx="4824412" cy="720725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zh-CN" altLang="en-US" sz="1800">
              <a:solidFill>
                <a:schemeClr val="accent2"/>
              </a:solidFill>
            </a:endParaRPr>
          </a:p>
        </p:txBody>
      </p:sp>
      <p:sp>
        <p:nvSpPr>
          <p:cNvPr id="14354" name="AutoShape 18">
            <a:extLst>
              <a:ext uri="{FF2B5EF4-FFF2-40B4-BE49-F238E27FC236}">
                <a16:creationId xmlns:a16="http://schemas.microsoft.com/office/drawing/2014/main" id="{58DD3F90-2786-45D7-9CCD-6E676AD068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6688" y="4941888"/>
            <a:ext cx="2244725" cy="838200"/>
          </a:xfrm>
          <a:prstGeom prst="wedgeEllipseCallout">
            <a:avLst>
              <a:gd name="adj1" fmla="val -93139"/>
              <a:gd name="adj2" fmla="val -133333"/>
            </a:avLst>
          </a:prstGeom>
          <a:gradFill rotWithShape="0">
            <a:gsLst>
              <a:gs pos="0">
                <a:srgbClr val="FF5050"/>
              </a:gs>
              <a:gs pos="100000">
                <a:schemeClr val="bg1"/>
              </a:gs>
            </a:gsLst>
            <a:lin ang="189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latin typeface="System" charset="-122"/>
                <a:ea typeface="System" charset="-122"/>
              </a:rPr>
              <a:t>三弯矩方程</a:t>
            </a: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83DEA285-ED83-43FE-8AF1-4F4AC7D0EB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09538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1</a:t>
            </a: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章 函数插值 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 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1.6 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三次样条插值</a:t>
            </a:r>
          </a:p>
        </p:txBody>
      </p:sp>
    </p:spTree>
    <p:extLst>
      <p:ext uri="{BB962C8B-B14F-4D97-AF65-F5344CB8AC3E}">
        <p14:creationId xmlns:p14="http://schemas.microsoft.com/office/powerpoint/2010/main" val="175029419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1">
            <a:extLst>
              <a:ext uri="{FF2B5EF4-FFF2-40B4-BE49-F238E27FC236}">
                <a16:creationId xmlns:a16="http://schemas.microsoft.com/office/drawing/2014/main" id="{83DEA285-ED83-43FE-8AF1-4F4AC7D0EB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09538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1</a:t>
            </a: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章 函数插值 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 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1.6 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三次样条插值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5447" y="1786696"/>
            <a:ext cx="8102251" cy="315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80739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2062" y="374809"/>
            <a:ext cx="8159877" cy="610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810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B6157A5-E6AC-408E-9448-BE68FE085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95" y="548680"/>
            <a:ext cx="7805209" cy="535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13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ext Box 2">
            <a:extLst>
              <a:ext uri="{FF2B5EF4-FFF2-40B4-BE49-F238E27FC236}">
                <a16:creationId xmlns:a16="http://schemas.microsoft.com/office/drawing/2014/main" id="{6F12F5AB-E34F-4419-B20E-A43F348AFE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744538"/>
            <a:ext cx="714375" cy="51911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0">
                <a:ea typeface="宋体" panose="02010600030101010101" pitchFamily="2" charset="-122"/>
              </a:rPr>
              <a:t>例</a:t>
            </a:r>
            <a:r>
              <a:rPr lang="en-US" altLang="zh-CN" sz="2800" b="0">
                <a:ea typeface="宋体" panose="02010600030101010101" pitchFamily="2" charset="-122"/>
              </a:rPr>
              <a:t>8</a:t>
            </a:r>
          </a:p>
        </p:txBody>
      </p:sp>
      <p:graphicFrame>
        <p:nvGraphicFramePr>
          <p:cNvPr id="109571" name="Object 3">
            <a:extLst>
              <a:ext uri="{FF2B5EF4-FFF2-40B4-BE49-F238E27FC236}">
                <a16:creationId xmlns:a16="http://schemas.microsoft.com/office/drawing/2014/main" id="{9C9E40E8-53A7-4D4B-BD7C-5194EA86B7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3875" y="744538"/>
          <a:ext cx="7794625" cy="2306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3175000" imgH="939800" progId="Equation.3">
                  <p:embed/>
                </p:oleObj>
              </mc:Choice>
              <mc:Fallback>
                <p:oleObj name="公式" r:id="rId2" imgW="3175000" imgH="939800" progId="Equation.3">
                  <p:embed/>
                  <p:pic>
                    <p:nvPicPr>
                      <p:cNvPr id="109571" name="Object 3">
                        <a:extLst>
                          <a:ext uri="{FF2B5EF4-FFF2-40B4-BE49-F238E27FC236}">
                            <a16:creationId xmlns:a16="http://schemas.microsoft.com/office/drawing/2014/main" id="{9C9E40E8-53A7-4D4B-BD7C-5194EA86B7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875" y="744538"/>
                        <a:ext cx="7794625" cy="2306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572" name="Text Box 4">
            <a:extLst>
              <a:ext uri="{FF2B5EF4-FFF2-40B4-BE49-F238E27FC236}">
                <a16:creationId xmlns:a16="http://schemas.microsoft.com/office/drawing/2014/main" id="{F33453A5-EEE5-4C52-98D9-8E578F49B9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263900"/>
            <a:ext cx="536575" cy="51911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0">
                <a:ea typeface="宋体" panose="02010600030101010101" pitchFamily="2" charset="-122"/>
              </a:rPr>
              <a:t>解</a:t>
            </a:r>
          </a:p>
        </p:txBody>
      </p:sp>
      <p:graphicFrame>
        <p:nvGraphicFramePr>
          <p:cNvPr id="109573" name="Object 5">
            <a:extLst>
              <a:ext uri="{FF2B5EF4-FFF2-40B4-BE49-F238E27FC236}">
                <a16:creationId xmlns:a16="http://schemas.microsoft.com/office/drawing/2014/main" id="{CCC074F2-756B-436A-8AA4-696E744566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4213" y="4344988"/>
          <a:ext cx="2233612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939392" imgH="203112" progId="Equation.3">
                  <p:embed/>
                </p:oleObj>
              </mc:Choice>
              <mc:Fallback>
                <p:oleObj name="公式" r:id="rId4" imgW="939392" imgH="203112" progId="Equation.3">
                  <p:embed/>
                  <p:pic>
                    <p:nvPicPr>
                      <p:cNvPr id="109573" name="Object 5">
                        <a:extLst>
                          <a:ext uri="{FF2B5EF4-FFF2-40B4-BE49-F238E27FC236}">
                            <a16:creationId xmlns:a16="http://schemas.microsoft.com/office/drawing/2014/main" id="{CCC074F2-756B-436A-8AA4-696E7445663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4344988"/>
                        <a:ext cx="2233612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74" name="Object 6">
            <a:extLst>
              <a:ext uri="{FF2B5EF4-FFF2-40B4-BE49-F238E27FC236}">
                <a16:creationId xmlns:a16="http://schemas.microsoft.com/office/drawing/2014/main" id="{803DC9B7-609C-4689-A83D-B9CD36702E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03575" y="3695700"/>
          <a:ext cx="5173663" cy="225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2159000" imgH="939800" progId="Equation.3">
                  <p:embed/>
                </p:oleObj>
              </mc:Choice>
              <mc:Fallback>
                <p:oleObj name="公式" r:id="rId6" imgW="2159000" imgH="939800" progId="Equation.3">
                  <p:embed/>
                  <p:pic>
                    <p:nvPicPr>
                      <p:cNvPr id="109574" name="Object 6">
                        <a:extLst>
                          <a:ext uri="{FF2B5EF4-FFF2-40B4-BE49-F238E27FC236}">
                            <a16:creationId xmlns:a16="http://schemas.microsoft.com/office/drawing/2014/main" id="{803DC9B7-609C-4689-A83D-B9CD36702E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3695700"/>
                        <a:ext cx="5173663" cy="225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11">
            <a:extLst>
              <a:ext uri="{FF2B5EF4-FFF2-40B4-BE49-F238E27FC236}">
                <a16:creationId xmlns:a16="http://schemas.microsoft.com/office/drawing/2014/main" id="{7444FE08-1D31-4543-B814-7D2637A202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09538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1</a:t>
            </a: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章 函数插值 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 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1.6 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三次样条插值</a:t>
            </a:r>
          </a:p>
        </p:txBody>
      </p:sp>
    </p:spTree>
    <p:extLst>
      <p:ext uri="{BB962C8B-B14F-4D97-AF65-F5344CB8AC3E}">
        <p14:creationId xmlns:p14="http://schemas.microsoft.com/office/powerpoint/2010/main" val="56927636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0594" name="Object 2">
            <a:extLst>
              <a:ext uri="{FF2B5EF4-FFF2-40B4-BE49-F238E27FC236}">
                <a16:creationId xmlns:a16="http://schemas.microsoft.com/office/drawing/2014/main" id="{34991F70-C5B1-4022-94EC-92C5F63ECA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825" y="666750"/>
          <a:ext cx="8675688" cy="164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3759200" imgH="736600" progId="Equation.3">
                  <p:embed/>
                </p:oleObj>
              </mc:Choice>
              <mc:Fallback>
                <p:oleObj name="公式" r:id="rId2" imgW="3759200" imgH="736600" progId="Equation.3">
                  <p:embed/>
                  <p:pic>
                    <p:nvPicPr>
                      <p:cNvPr id="110594" name="Object 2">
                        <a:extLst>
                          <a:ext uri="{FF2B5EF4-FFF2-40B4-BE49-F238E27FC236}">
                            <a16:creationId xmlns:a16="http://schemas.microsoft.com/office/drawing/2014/main" id="{34991F70-C5B1-4022-94EC-92C5F63ECA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666750"/>
                        <a:ext cx="8675688" cy="1649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0595" name="Picture 3">
            <a:extLst>
              <a:ext uri="{FF2B5EF4-FFF2-40B4-BE49-F238E27FC236}">
                <a16:creationId xmlns:a16="http://schemas.microsoft.com/office/drawing/2014/main" id="{DA3CDAB5-0AB9-4899-BF08-05BB59AE2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2324100"/>
            <a:ext cx="5600700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11">
            <a:extLst>
              <a:ext uri="{FF2B5EF4-FFF2-40B4-BE49-F238E27FC236}">
                <a16:creationId xmlns:a16="http://schemas.microsoft.com/office/drawing/2014/main" id="{EB72F86F-B9A7-4F97-8DAB-863C2011C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09538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1</a:t>
            </a: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章 函数插值 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 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1.6 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三次样条插值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0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05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05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05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0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571" name="Object 3">
            <a:extLst>
              <a:ext uri="{FF2B5EF4-FFF2-40B4-BE49-F238E27FC236}">
                <a16:creationId xmlns:a16="http://schemas.microsoft.com/office/drawing/2014/main" id="{9C9E40E8-53A7-4D4B-BD7C-5194EA86B7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9373185"/>
              </p:ext>
            </p:extLst>
          </p:nvPr>
        </p:nvGraphicFramePr>
        <p:xfrm>
          <a:off x="179388" y="620688"/>
          <a:ext cx="5760764" cy="4241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869920" imgH="215640" progId="Equation.DSMT4">
                  <p:embed/>
                </p:oleObj>
              </mc:Choice>
              <mc:Fallback>
                <p:oleObj name="Equation" r:id="rId3" imgW="286992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620688"/>
                        <a:ext cx="5760764" cy="4241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11">
            <a:extLst>
              <a:ext uri="{FF2B5EF4-FFF2-40B4-BE49-F238E27FC236}">
                <a16:creationId xmlns:a16="http://schemas.microsoft.com/office/drawing/2014/main" id="{7444FE08-1D31-4543-B814-7D2637A202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09538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1</a:t>
            </a: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章 函数插值 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 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习题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91B7BD3-1E2A-4E9D-B731-7ECA59CA626D}"/>
              </a:ext>
            </a:extLst>
          </p:cNvPr>
          <p:cNvSpPr txBox="1"/>
          <p:nvPr/>
        </p:nvSpPr>
        <p:spPr>
          <a:xfrm>
            <a:off x="166246" y="2420888"/>
            <a:ext cx="89777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解：由于</a:t>
            </a:r>
            <a:r>
              <a:rPr lang="en-US" altLang="zh-CN" i="1" dirty="0">
                <a:solidFill>
                  <a:srgbClr val="0000FF"/>
                </a:solidFill>
              </a:rPr>
              <a:t>f</a:t>
            </a:r>
            <a:r>
              <a:rPr lang="en-US" altLang="zh-CN" dirty="0">
                <a:solidFill>
                  <a:srgbClr val="0000FF"/>
                </a:solidFill>
              </a:rPr>
              <a:t>(</a:t>
            </a:r>
            <a:r>
              <a:rPr lang="en-US" altLang="zh-CN" i="1" dirty="0">
                <a:solidFill>
                  <a:srgbClr val="0000FF"/>
                </a:solidFill>
              </a:rPr>
              <a:t>x</a:t>
            </a:r>
            <a:r>
              <a:rPr lang="en-US" altLang="zh-CN" dirty="0">
                <a:solidFill>
                  <a:srgbClr val="0000FF"/>
                </a:solidFill>
              </a:rPr>
              <a:t>)</a:t>
            </a:r>
            <a:r>
              <a:rPr lang="zh-CN" altLang="en-US" dirty="0">
                <a:solidFill>
                  <a:srgbClr val="0000FF"/>
                </a:solidFill>
              </a:rPr>
              <a:t> 连续且单调，可使用反插值求解。将</a:t>
            </a:r>
            <a:r>
              <a:rPr lang="en-US" altLang="zh-CN" i="1" dirty="0">
                <a:solidFill>
                  <a:srgbClr val="0000FF"/>
                </a:solidFill>
              </a:rPr>
              <a:t>f</a:t>
            </a:r>
            <a:r>
              <a:rPr lang="en-US" altLang="zh-CN" dirty="0">
                <a:solidFill>
                  <a:srgbClr val="0000FF"/>
                </a:solidFill>
              </a:rPr>
              <a:t>(</a:t>
            </a:r>
            <a:r>
              <a:rPr lang="en-US" altLang="zh-CN" i="1" dirty="0">
                <a:solidFill>
                  <a:srgbClr val="0000FF"/>
                </a:solidFill>
              </a:rPr>
              <a:t>x</a:t>
            </a:r>
            <a:r>
              <a:rPr lang="en-US" altLang="zh-CN" i="1" baseline="-25000" dirty="0">
                <a:solidFill>
                  <a:srgbClr val="0000FF"/>
                </a:solidFill>
              </a:rPr>
              <a:t>i</a:t>
            </a:r>
            <a:r>
              <a:rPr lang="en-US" altLang="zh-CN" dirty="0">
                <a:solidFill>
                  <a:srgbClr val="0000FF"/>
                </a:solidFill>
              </a:rPr>
              <a:t>)</a:t>
            </a:r>
            <a:r>
              <a:rPr lang="zh-CN" altLang="en-US" dirty="0">
                <a:solidFill>
                  <a:srgbClr val="0000FF"/>
                </a:solidFill>
              </a:rPr>
              <a:t>视为自变量值</a:t>
            </a:r>
            <a:r>
              <a:rPr lang="en-US" altLang="zh-CN" dirty="0">
                <a:solidFill>
                  <a:srgbClr val="0000FF"/>
                </a:solidFill>
              </a:rPr>
              <a:t>,</a:t>
            </a:r>
            <a:r>
              <a:rPr lang="en-US" altLang="zh-CN" i="1" dirty="0">
                <a:solidFill>
                  <a:srgbClr val="0000FF"/>
                </a:solidFill>
              </a:rPr>
              <a:t> x</a:t>
            </a:r>
            <a:r>
              <a:rPr lang="en-US" altLang="zh-CN" i="1" baseline="-25000" dirty="0">
                <a:solidFill>
                  <a:srgbClr val="0000FF"/>
                </a:solidFill>
              </a:rPr>
              <a:t>i</a:t>
            </a:r>
            <a:r>
              <a:rPr lang="zh-CN" altLang="en-US" dirty="0">
                <a:solidFill>
                  <a:srgbClr val="0000FF"/>
                </a:solidFill>
              </a:rPr>
              <a:t>视为函数值，进行插值，则：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7D18159-DFEF-498F-B857-2D4210CAE62A}"/>
              </a:ext>
            </a:extLst>
          </p:cNvPr>
          <p:cNvSpPr txBox="1"/>
          <p:nvPr/>
        </p:nvSpPr>
        <p:spPr>
          <a:xfrm>
            <a:off x="179387" y="1916832"/>
            <a:ext cx="82775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插值法近似计算约为多少时                  （小数点后保留</a:t>
            </a:r>
            <a:r>
              <a:rPr lang="en-US" altLang="zh-CN" dirty="0"/>
              <a:t>2</a:t>
            </a:r>
            <a:r>
              <a:rPr lang="zh-CN" altLang="en-US" dirty="0"/>
              <a:t>位）    </a:t>
            </a:r>
          </a:p>
        </p:txBody>
      </p:sp>
      <p:graphicFrame>
        <p:nvGraphicFramePr>
          <p:cNvPr id="35" name="表格 2">
            <a:extLst>
              <a:ext uri="{FF2B5EF4-FFF2-40B4-BE49-F238E27FC236}">
                <a16:creationId xmlns:a16="http://schemas.microsoft.com/office/drawing/2014/main" id="{2E6A8B96-DF8B-44D7-B595-61BF97187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6597243"/>
              </p:ext>
            </p:extLst>
          </p:nvPr>
        </p:nvGraphicFramePr>
        <p:xfrm>
          <a:off x="1915203" y="1052344"/>
          <a:ext cx="5328592" cy="79248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812923435"/>
                    </a:ext>
                  </a:extLst>
                </a:gridCol>
                <a:gridCol w="1340826">
                  <a:extLst>
                    <a:ext uri="{9D8B030D-6E8A-4147-A177-3AD203B41FA5}">
                      <a16:colId xmlns:a16="http://schemas.microsoft.com/office/drawing/2014/main" val="941053154"/>
                    </a:ext>
                  </a:extLst>
                </a:gridCol>
                <a:gridCol w="1345811">
                  <a:extLst>
                    <a:ext uri="{9D8B030D-6E8A-4147-A177-3AD203B41FA5}">
                      <a16:colId xmlns:a16="http://schemas.microsoft.com/office/drawing/2014/main" val="2329517087"/>
                    </a:ext>
                  </a:extLst>
                </a:gridCol>
                <a:gridCol w="1345811">
                  <a:extLst>
                    <a:ext uri="{9D8B030D-6E8A-4147-A177-3AD203B41FA5}">
                      <a16:colId xmlns:a16="http://schemas.microsoft.com/office/drawing/2014/main" val="3983184946"/>
                    </a:ext>
                  </a:extLst>
                </a:gridCol>
              </a:tblGrid>
              <a:tr h="3201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zh-CN" sz="2000" i="1" baseline="-25000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zh-CN" altLang="en-US" sz="2000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</a:rPr>
                        <a:t>-1.00</a:t>
                      </a:r>
                      <a:endParaRPr lang="zh-CN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</a:rPr>
                        <a:t>2.00</a:t>
                      </a:r>
                      <a:endParaRPr lang="zh-CN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</a:rPr>
                        <a:t>7.00</a:t>
                      </a:r>
                      <a:endParaRPr lang="zh-CN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5924056"/>
                  </a:ext>
                </a:extLst>
              </a:tr>
              <a:tr h="3400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i="1" dirty="0"/>
                        <a:t>f</a:t>
                      </a:r>
                      <a:r>
                        <a:rPr lang="en-US" altLang="zh-CN" sz="2000" i="0" dirty="0"/>
                        <a:t>(</a:t>
                      </a:r>
                      <a:r>
                        <a:rPr lang="en-US" altLang="zh-CN" sz="2000" i="1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zh-CN" sz="2000" i="1" baseline="-25000" dirty="0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zh-CN" sz="2000" i="0" dirty="0"/>
                        <a:t>)</a:t>
                      </a:r>
                      <a:endParaRPr lang="zh-CN" altLang="en-US" sz="20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0.00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1.00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2.00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224337"/>
                  </a:ext>
                </a:extLst>
              </a:tr>
            </a:tbl>
          </a:graphicData>
        </a:graphic>
      </p:graphicFrame>
      <p:graphicFrame>
        <p:nvGraphicFramePr>
          <p:cNvPr id="36" name="表格 2">
            <a:extLst>
              <a:ext uri="{FF2B5EF4-FFF2-40B4-BE49-F238E27FC236}">
                <a16:creationId xmlns:a16="http://schemas.microsoft.com/office/drawing/2014/main" id="{6063BADB-3C6F-4CC8-AA55-3444E818FF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5883295"/>
              </p:ext>
            </p:extLst>
          </p:nvPr>
        </p:nvGraphicFramePr>
        <p:xfrm>
          <a:off x="1799219" y="3284984"/>
          <a:ext cx="5328592" cy="79248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812923435"/>
                    </a:ext>
                  </a:extLst>
                </a:gridCol>
                <a:gridCol w="1340826">
                  <a:extLst>
                    <a:ext uri="{9D8B030D-6E8A-4147-A177-3AD203B41FA5}">
                      <a16:colId xmlns:a16="http://schemas.microsoft.com/office/drawing/2014/main" val="941053154"/>
                    </a:ext>
                  </a:extLst>
                </a:gridCol>
                <a:gridCol w="1345811">
                  <a:extLst>
                    <a:ext uri="{9D8B030D-6E8A-4147-A177-3AD203B41FA5}">
                      <a16:colId xmlns:a16="http://schemas.microsoft.com/office/drawing/2014/main" val="2329517087"/>
                    </a:ext>
                  </a:extLst>
                </a:gridCol>
                <a:gridCol w="1345811">
                  <a:extLst>
                    <a:ext uri="{9D8B030D-6E8A-4147-A177-3AD203B41FA5}">
                      <a16:colId xmlns:a16="http://schemas.microsoft.com/office/drawing/2014/main" val="3983184946"/>
                    </a:ext>
                  </a:extLst>
                </a:gridCol>
              </a:tblGrid>
              <a:tr h="3201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dirty="0">
                          <a:solidFill>
                            <a:srgbClr val="0000FF"/>
                          </a:solidFill>
                        </a:rPr>
                        <a:t>x</a:t>
                      </a:r>
                      <a:r>
                        <a:rPr lang="en-US" altLang="zh-CN" sz="2000" i="1" baseline="-25000" dirty="0">
                          <a:solidFill>
                            <a:srgbClr val="0000FF"/>
                          </a:solidFill>
                        </a:rPr>
                        <a:t>i</a:t>
                      </a:r>
                      <a:endParaRPr lang="zh-CN" altLang="en-US" sz="2000" i="1" baseline="-250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rgbClr val="0000FF"/>
                          </a:solidFill>
                        </a:rPr>
                        <a:t>0.00</a:t>
                      </a:r>
                      <a:endParaRPr lang="zh-CN" altLang="en-US" sz="20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rgbClr val="0000FF"/>
                          </a:solidFill>
                        </a:rPr>
                        <a:t>1.00</a:t>
                      </a:r>
                      <a:endParaRPr lang="zh-CN" altLang="en-US" sz="20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rgbClr val="0000FF"/>
                          </a:solidFill>
                        </a:rPr>
                        <a:t>2.00</a:t>
                      </a:r>
                      <a:endParaRPr lang="zh-CN" altLang="en-US" sz="20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5924056"/>
                  </a:ext>
                </a:extLst>
              </a:tr>
              <a:tr h="3201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dirty="0">
                          <a:solidFill>
                            <a:srgbClr val="0000FF"/>
                          </a:solidFill>
                        </a:rPr>
                        <a:t>y</a:t>
                      </a:r>
                      <a:r>
                        <a:rPr lang="en-US" altLang="zh-CN" sz="2000" b="1" i="1" baseline="-25000" dirty="0">
                          <a:solidFill>
                            <a:srgbClr val="0000FF"/>
                          </a:solidFill>
                        </a:rPr>
                        <a:t>i</a:t>
                      </a:r>
                      <a:endParaRPr lang="zh-CN" altLang="en-US" sz="2000" b="1" i="1" baseline="-250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rgbClr val="0000FF"/>
                          </a:solidFill>
                        </a:rPr>
                        <a:t>-1.00</a:t>
                      </a:r>
                      <a:endParaRPr lang="zh-CN" altLang="en-US" sz="20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rgbClr val="0000FF"/>
                          </a:solidFill>
                        </a:rPr>
                        <a:t>2.00</a:t>
                      </a:r>
                      <a:endParaRPr lang="zh-CN" altLang="en-US" sz="20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rgbClr val="0000FF"/>
                          </a:solidFill>
                        </a:rPr>
                        <a:t>7.00</a:t>
                      </a:r>
                      <a:endParaRPr lang="zh-CN" altLang="en-US" sz="20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224337"/>
                  </a:ext>
                </a:extLst>
              </a:tr>
            </a:tbl>
          </a:graphicData>
        </a:graphic>
      </p:graphicFrame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7A6E6158-0AE1-4291-82D5-002DB17288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7533810"/>
              </p:ext>
            </p:extLst>
          </p:nvPr>
        </p:nvGraphicFramePr>
        <p:xfrm>
          <a:off x="594030" y="4130399"/>
          <a:ext cx="7862887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305240" imgH="431640" progId="Equation.DSMT4">
                  <p:embed/>
                </p:oleObj>
              </mc:Choice>
              <mc:Fallback>
                <p:oleObj name="Equation" r:id="rId5" imgW="4305240" imgH="431640" progId="Equation.DSMT4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30" y="4130399"/>
                        <a:ext cx="7862887" cy="7826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E0CFD51E-9D6D-498D-9D18-2F5FE9F483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152586"/>
              </p:ext>
            </p:extLst>
          </p:nvPr>
        </p:nvGraphicFramePr>
        <p:xfrm>
          <a:off x="594030" y="4965971"/>
          <a:ext cx="6982194" cy="650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914720" imgH="419040" progId="Equation.DSMT4">
                  <p:embed/>
                </p:oleObj>
              </mc:Choice>
              <mc:Fallback>
                <p:oleObj name="Equation" r:id="rId7" imgW="4914720" imgH="419040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30" y="4965971"/>
                        <a:ext cx="6982194" cy="6505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08953299-4382-4B92-A0E3-7401BA1621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6675431"/>
              </p:ext>
            </p:extLst>
          </p:nvPr>
        </p:nvGraphicFramePr>
        <p:xfrm>
          <a:off x="1400904" y="5616486"/>
          <a:ext cx="5070475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365280" imgH="419040" progId="Equation.DSMT4">
                  <p:embed/>
                </p:oleObj>
              </mc:Choice>
              <mc:Fallback>
                <p:oleObj name="Equation" r:id="rId9" imgW="3365280" imgH="419040" progId="Equation.DSMT4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0904" y="5616486"/>
                        <a:ext cx="5070475" cy="6905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">
            <a:extLst>
              <a:ext uri="{FF2B5EF4-FFF2-40B4-BE49-F238E27FC236}">
                <a16:creationId xmlns:a16="http://schemas.microsoft.com/office/drawing/2014/main" id="{E85883C5-2160-4A7F-8910-843E1075E8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4806698"/>
              </p:ext>
            </p:extLst>
          </p:nvPr>
        </p:nvGraphicFramePr>
        <p:xfrm>
          <a:off x="495300" y="6340475"/>
          <a:ext cx="3530600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981080" imgH="215640" progId="Equation.DSMT4">
                  <p:embed/>
                </p:oleObj>
              </mc:Choice>
              <mc:Fallback>
                <p:oleObj name="Equation" r:id="rId11" imgW="1981080" imgH="215640" progId="Equation.DSMT4">
                  <p:embed/>
                  <p:pic>
                    <p:nvPicPr>
                      <p:cNvPr id="33" name="Object 4">
                        <a:extLst>
                          <a:ext uri="{FF2B5EF4-FFF2-40B4-BE49-F238E27FC236}">
                            <a16:creationId xmlns:a16="http://schemas.microsoft.com/office/drawing/2014/main" id="{00E72963-B07C-4B26-8392-82B8A6278C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" y="6340475"/>
                        <a:ext cx="3530600" cy="3825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0DBB6FF3-1367-A1D9-C1BD-F089881549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1687" y="208986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3E75D96D-9A57-F99A-AC57-D476317457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0587582"/>
              </p:ext>
            </p:extLst>
          </p:nvPr>
        </p:nvGraphicFramePr>
        <p:xfrm>
          <a:off x="4030356" y="1972063"/>
          <a:ext cx="1321806" cy="351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3" imgW="750342" imgH="203360" progId="Equation.3">
                  <p:embed/>
                </p:oleObj>
              </mc:Choice>
              <mc:Fallback>
                <p:oleObj r:id="rId13" imgW="750342" imgH="20336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0356" y="1972063"/>
                        <a:ext cx="1321806" cy="35154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766912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379B950-C7D1-4F53-AAEF-C14C23D53BA5}"/>
              </a:ext>
            </a:extLst>
          </p:cNvPr>
          <p:cNvSpPr txBox="1"/>
          <p:nvPr/>
        </p:nvSpPr>
        <p:spPr>
          <a:xfrm>
            <a:off x="1115616" y="2780928"/>
            <a:ext cx="6543675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rgbClr val="005826"/>
                </a:solidFill>
                <a:effectLst/>
                <a:uLnTx/>
                <a:uFillTx/>
                <a:latin typeface="Georgia" panose="02040502050405020303" pitchFamily="18" charset="0"/>
                <a:ea typeface="微软雅黑" panose="020B0503020204020204" pitchFamily="34" charset="-122"/>
                <a:cs typeface="+mn-cs"/>
              </a:rPr>
              <a:t>第</a:t>
            </a:r>
            <a:r>
              <a:rPr kumimoji="0" lang="en-US" altLang="zh-CN" sz="4000" i="0" u="none" strike="noStrike" kern="1200" cap="none" spc="0" normalizeH="0" baseline="0" noProof="0" dirty="0">
                <a:ln>
                  <a:noFill/>
                </a:ln>
                <a:solidFill>
                  <a:srgbClr val="005826"/>
                </a:solidFill>
                <a:effectLst/>
                <a:uLnTx/>
                <a:uFillTx/>
                <a:latin typeface="Georgia" panose="02040502050405020303" pitchFamily="18" charset="0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rgbClr val="005826"/>
                </a:solidFill>
                <a:effectLst/>
                <a:uLnTx/>
                <a:uFillTx/>
                <a:latin typeface="Georgia" panose="02040502050405020303" pitchFamily="18" charset="0"/>
                <a:ea typeface="微软雅黑" panose="020B0503020204020204" pitchFamily="34" charset="-122"/>
                <a:cs typeface="+mn-cs"/>
              </a:rPr>
              <a:t>章 最小二乘拟合</a:t>
            </a:r>
            <a:endParaRPr kumimoji="0" lang="en-US" altLang="zh-CN" sz="4000" i="0" u="none" strike="noStrike" kern="1200" cap="none" spc="0" normalizeH="0" baseline="0" noProof="0" dirty="0">
              <a:ln>
                <a:noFill/>
              </a:ln>
              <a:solidFill>
                <a:srgbClr val="005826"/>
              </a:solidFill>
              <a:effectLst/>
              <a:uLnTx/>
              <a:uFillTx/>
              <a:latin typeface="Georgia" panose="02040502050405020303" pitchFamily="18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317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01" name="Rectangle 5"/>
          <p:cNvSpPr>
            <a:spLocks noChangeArrowheads="1"/>
          </p:cNvSpPr>
          <p:nvPr/>
        </p:nvSpPr>
        <p:spPr bwMode="auto">
          <a:xfrm>
            <a:off x="4148138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48571B75-F82F-47F3-802A-AD805F489687}"/>
              </a:ext>
            </a:extLst>
          </p:cNvPr>
          <p:cNvSpPr txBox="1">
            <a:spLocks/>
          </p:cNvSpPr>
          <p:nvPr/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楷体_GB2312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  <a:cs typeface="楷体_GB231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  <a:cs typeface="楷体_GB231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  <a:cs typeface="楷体_GB231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  <a:cs typeface="楷体_GB231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r>
              <a:rPr lang="en-US" altLang="zh-CN" kern="0"/>
              <a:t>2.</a:t>
            </a:r>
            <a:r>
              <a:rPr lang="zh-CN" altLang="en-US" kern="0"/>
              <a:t> 曲线拟合的最小二乘法</a:t>
            </a:r>
            <a:endParaRPr lang="zh-CN" altLang="en-US" kern="0" dirty="0"/>
          </a:p>
        </p:txBody>
      </p:sp>
      <p:sp>
        <p:nvSpPr>
          <p:cNvPr id="4" name="内容占位符 5">
            <a:extLst>
              <a:ext uri="{FF2B5EF4-FFF2-40B4-BE49-F238E27FC236}">
                <a16:creationId xmlns:a16="http://schemas.microsoft.com/office/drawing/2014/main" id="{6D5DC2D3-1A18-43D6-91DB-91190B6D09C5}"/>
              </a:ext>
            </a:extLst>
          </p:cNvPr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kern="0" dirty="0"/>
              <a:t>多项式拟合</a:t>
            </a:r>
            <a:endParaRPr lang="en-US" altLang="zh-CN" kern="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kern="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一次、二次多项式拟合的计算</a:t>
            </a:r>
            <a:endParaRPr lang="en-US" altLang="zh-CN" kern="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高次多项式拟合的振荡现象</a:t>
            </a:r>
            <a:endParaRPr lang="en-US" altLang="zh-CN" kern="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kern="0" dirty="0"/>
              <a:t>曲线拟合</a:t>
            </a:r>
            <a:endParaRPr lang="en-US" altLang="zh-CN" kern="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线性化</a:t>
            </a:r>
            <a:endParaRPr lang="en-US" altLang="zh-CN" kern="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kern="0" dirty="0"/>
              <a:t>一般最小二乘拟合</a:t>
            </a:r>
            <a:endParaRPr lang="en-US" altLang="zh-CN" kern="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kern="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通过最小二乘求解矛盾方程</a:t>
            </a:r>
            <a:endParaRPr lang="en-US" altLang="zh-CN" kern="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kern="0" dirty="0"/>
              <a:t> </a:t>
            </a:r>
            <a:r>
              <a:rPr lang="zh-CN" altLang="en-US" kern="0" dirty="0"/>
              <a:t>正交多项式</a:t>
            </a:r>
            <a:endParaRPr lang="en-US" altLang="zh-CN" kern="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 Legendre</a:t>
            </a:r>
            <a:r>
              <a:rPr lang="zh-CN" altLang="en-US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多项式、</a:t>
            </a:r>
            <a:r>
              <a:rPr lang="en-US" altLang="zh-CN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Chebyshev</a:t>
            </a:r>
            <a:r>
              <a:rPr lang="zh-CN" altLang="en-US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多项式</a:t>
            </a:r>
            <a:endParaRPr lang="en-US" altLang="zh-CN" kern="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kern="0" dirty="0">
                <a:latin typeface="华文新魏" panose="02010800040101010101" pitchFamily="2" charset="-122"/>
                <a:ea typeface="华文新魏" panose="02010800040101010101" pitchFamily="2" charset="-122"/>
              </a:rPr>
              <a:t> 最佳平方逼近、最佳一致逼近</a:t>
            </a:r>
            <a:endParaRPr lang="en-US" altLang="zh-CN" kern="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kern="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FontTx/>
              <a:buNone/>
            </a:pPr>
            <a:endParaRPr lang="zh-CN" alt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3003097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10">
            <a:extLst>
              <a:ext uri="{FF2B5EF4-FFF2-40B4-BE49-F238E27FC236}">
                <a16:creationId xmlns:a16="http://schemas.microsoft.com/office/drawing/2014/main" id="{A954DDDB-BED4-4B28-9672-38F09B14A8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40" y="37952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2</a:t>
            </a: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章 最小二乘拟合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 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2.2 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线性拟合和二次拟合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DBA8C92-7031-469E-9A22-30610F301EF2}"/>
              </a:ext>
            </a:extLst>
          </p:cNvPr>
          <p:cNvSpPr txBox="1"/>
          <p:nvPr/>
        </p:nvSpPr>
        <p:spPr>
          <a:xfrm>
            <a:off x="827584" y="836712"/>
            <a:ext cx="35125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sm" len="med"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450850" indent="-450850" algn="ctr" eaLnBrk="1" hangingPunct="1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u"/>
              <a:defRPr sz="2800">
                <a:solidFill>
                  <a:schemeClr val="tx1"/>
                </a:solidFill>
                <a:latin typeface="Georgia" panose="02040502050405020303" pitchFamily="18" charset="0"/>
                <a:ea typeface="微软雅黑" panose="020B0503020204020204" pitchFamily="34" charset="-12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cs typeface="楷体_GB2312"/>
              </a:defRPr>
            </a:lvl9pPr>
          </a:lstStyle>
          <a:p>
            <a:r>
              <a:rPr lang="zh-CN" altLang="en-US" dirty="0"/>
              <a:t>插值与拟合的对比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DFD6A9-E191-4A53-9D08-4819A7B1C80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9510" y="4149080"/>
            <a:ext cx="8243455" cy="19309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DF8FFFC-087F-4551-835D-1771C312EAF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3648" y="1697231"/>
            <a:ext cx="655320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47453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6">
            <a:extLst>
              <a:ext uri="{FF2B5EF4-FFF2-40B4-BE49-F238E27FC236}">
                <a16:creationId xmlns:a16="http://schemas.microsoft.com/office/drawing/2014/main" id="{2AB566FA-3815-4840-9AB6-2F3CF5BDF2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622300"/>
            <a:ext cx="8353425" cy="112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30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给定数据序列                ，作拟合直线</a:t>
            </a:r>
            <a:endParaRPr lang="en-US" altLang="zh-CN" sz="3000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3000" b="0" i="1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3000" b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3000" b="0" i="1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3000" b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3000" b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过这些点，</a:t>
            </a:r>
            <a:endParaRPr lang="zh-CN" altLang="en-US" sz="3000" b="0"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42371" name="Object 35">
            <a:extLst>
              <a:ext uri="{FF2B5EF4-FFF2-40B4-BE49-F238E27FC236}">
                <a16:creationId xmlns:a16="http://schemas.microsoft.com/office/drawing/2014/main" id="{669966C2-8BC3-4A8F-8DF4-885C6D7982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49913" y="2636838"/>
          <a:ext cx="1944687" cy="1052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799753" imgH="431613" progId="Equation.3">
                  <p:embed/>
                </p:oleObj>
              </mc:Choice>
              <mc:Fallback>
                <p:oleObj name="公式" r:id="rId2" imgW="799753" imgH="4316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9913" y="2636838"/>
                        <a:ext cx="1944687" cy="1052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373" name="Object 37">
            <a:extLst>
              <a:ext uri="{FF2B5EF4-FFF2-40B4-BE49-F238E27FC236}">
                <a16:creationId xmlns:a16="http://schemas.microsoft.com/office/drawing/2014/main" id="{9C0E0CAC-1570-43F9-9337-E0A91A1368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79613" y="1773238"/>
          <a:ext cx="3144837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295400" imgH="228600" progId="Equation.3">
                  <p:embed/>
                </p:oleObj>
              </mc:Choice>
              <mc:Fallback>
                <p:oleObj name="公式" r:id="rId4" imgW="1295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1773238"/>
                        <a:ext cx="3144837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6" name="Object 39">
            <a:extLst>
              <a:ext uri="{FF2B5EF4-FFF2-40B4-BE49-F238E27FC236}">
                <a16:creationId xmlns:a16="http://schemas.microsoft.com/office/drawing/2014/main" id="{A8D6CC3B-D5BC-49E4-8843-5AFDD2DB7C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76600" y="692150"/>
          <a:ext cx="3178175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1308100" imgH="228600" progId="Equation.3">
                  <p:embed/>
                </p:oleObj>
              </mc:Choice>
              <mc:Fallback>
                <p:oleObj name="公式" r:id="rId6" imgW="13081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692150"/>
                        <a:ext cx="3178175" cy="557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376" name="Object 40">
            <a:extLst>
              <a:ext uri="{FF2B5EF4-FFF2-40B4-BE49-F238E27FC236}">
                <a16:creationId xmlns:a16="http://schemas.microsoft.com/office/drawing/2014/main" id="{6DBCB11A-0273-44E7-815C-18909A50DF0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10188" y="1803400"/>
          <a:ext cx="1787525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736600" imgH="203200" progId="Equation.3">
                  <p:embed/>
                </p:oleObj>
              </mc:Choice>
              <mc:Fallback>
                <p:oleObj name="公式" r:id="rId8" imgW="7366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0188" y="1803400"/>
                        <a:ext cx="1787525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377" name="Object 41">
            <a:extLst>
              <a:ext uri="{FF2B5EF4-FFF2-40B4-BE49-F238E27FC236}">
                <a16:creationId xmlns:a16="http://schemas.microsoft.com/office/drawing/2014/main" id="{7CBF3962-0174-434C-B26A-9E22A940D0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76500" y="2492375"/>
          <a:ext cx="2005013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825500" imgH="228600" progId="Equation.3">
                  <p:embed/>
                </p:oleObj>
              </mc:Choice>
              <mc:Fallback>
                <p:oleObj name="公式" r:id="rId10" imgW="8255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6500" y="2492375"/>
                        <a:ext cx="2005013" cy="557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378" name="Object 42">
            <a:extLst>
              <a:ext uri="{FF2B5EF4-FFF2-40B4-BE49-F238E27FC236}">
                <a16:creationId xmlns:a16="http://schemas.microsoft.com/office/drawing/2014/main" id="{47566BDD-6521-4356-B001-031746602E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52688" y="2943225"/>
          <a:ext cx="2066925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2" imgW="850900" imgH="228600" progId="Equation.3">
                  <p:embed/>
                </p:oleObj>
              </mc:Choice>
              <mc:Fallback>
                <p:oleObj name="公式" r:id="rId12" imgW="8509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2688" y="2943225"/>
                        <a:ext cx="2066925" cy="557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379" name="Object 43">
            <a:extLst>
              <a:ext uri="{FF2B5EF4-FFF2-40B4-BE49-F238E27FC236}">
                <a16:creationId xmlns:a16="http://schemas.microsoft.com/office/drawing/2014/main" id="{92F4A840-59B1-4DAD-A124-86DE5B30C7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68663" y="3633788"/>
          <a:ext cx="431800" cy="185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4" imgW="177415" imgH="76035" progId="Equation.3">
                  <p:embed/>
                </p:oleObj>
              </mc:Choice>
              <mc:Fallback>
                <p:oleObj name="公式" r:id="rId14" imgW="177415" imgH="7603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8663" y="3633788"/>
                        <a:ext cx="431800" cy="185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380" name="Object 44">
            <a:extLst>
              <a:ext uri="{FF2B5EF4-FFF2-40B4-BE49-F238E27FC236}">
                <a16:creationId xmlns:a16="http://schemas.microsoft.com/office/drawing/2014/main" id="{7C8C8976-DD01-47C7-BB95-F3C1282BE0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36813" y="3808413"/>
          <a:ext cx="2097087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6" imgW="863225" imgH="228501" progId="Equation.3">
                  <p:embed/>
                </p:oleObj>
              </mc:Choice>
              <mc:Fallback>
                <p:oleObj name="公式" r:id="rId16" imgW="863225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6813" y="3808413"/>
                        <a:ext cx="2097087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381" name="Object 45">
            <a:extLst>
              <a:ext uri="{FF2B5EF4-FFF2-40B4-BE49-F238E27FC236}">
                <a16:creationId xmlns:a16="http://schemas.microsoft.com/office/drawing/2014/main" id="{E188AF45-066A-42F3-9E6F-E5A6D0701D1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6925" y="2636838"/>
          <a:ext cx="847725" cy="165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8" imgW="190417" imgH="710891" progId="Equation.3">
                  <p:embed/>
                </p:oleObj>
              </mc:Choice>
              <mc:Fallback>
                <p:oleObj name="公式" r:id="rId18" imgW="190417" imgH="7108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6925" y="2636838"/>
                        <a:ext cx="847725" cy="165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382" name="Object 46">
            <a:extLst>
              <a:ext uri="{FF2B5EF4-FFF2-40B4-BE49-F238E27FC236}">
                <a16:creationId xmlns:a16="http://schemas.microsoft.com/office/drawing/2014/main" id="{CB38CFE5-73AF-46C6-B1FC-EDEF1CFD91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1050" y="2492375"/>
          <a:ext cx="3022600" cy="229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0" imgW="1244600" imgH="939800" progId="Equation.3">
                  <p:embed/>
                </p:oleObj>
              </mc:Choice>
              <mc:Fallback>
                <p:oleObj name="公式" r:id="rId20" imgW="1244600" imgH="93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2492375"/>
                        <a:ext cx="3022600" cy="229076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383" name="Text Box 47">
            <a:extLst>
              <a:ext uri="{FF2B5EF4-FFF2-40B4-BE49-F238E27FC236}">
                <a16:creationId xmlns:a16="http://schemas.microsoft.com/office/drawing/2014/main" id="{9BB7BF34-5323-4032-A16B-F3BCBB635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5035550"/>
            <a:ext cx="23336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800" b="0" dirty="0">
                <a:ea typeface="黑体" panose="02010609060101010101" pitchFamily="49" charset="-122"/>
              </a:rPr>
              <a:t> 矛盾方程组</a:t>
            </a:r>
          </a:p>
        </p:txBody>
      </p:sp>
      <p:graphicFrame>
        <p:nvGraphicFramePr>
          <p:cNvPr id="142385" name="Object 49">
            <a:extLst>
              <a:ext uri="{FF2B5EF4-FFF2-40B4-BE49-F238E27FC236}">
                <a16:creationId xmlns:a16="http://schemas.microsoft.com/office/drawing/2014/main" id="{EE374739-531E-40A0-9D21-EA56732C2F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8313" y="5734050"/>
          <a:ext cx="8212137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2" imgW="3378200" imgH="228600" progId="Equation.3">
                  <p:embed/>
                </p:oleObj>
              </mc:Choice>
              <mc:Fallback>
                <p:oleObj name="公式" r:id="rId22" imgW="33782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5734050"/>
                        <a:ext cx="8212137" cy="557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10">
            <a:extLst>
              <a:ext uri="{FF2B5EF4-FFF2-40B4-BE49-F238E27FC236}">
                <a16:creationId xmlns:a16="http://schemas.microsoft.com/office/drawing/2014/main" id="{89A8ACA3-C6FF-4C9A-BC9E-5A5F3A5ED3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40" y="44624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2</a:t>
            </a: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章 最小二乘拟合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 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2.3 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解矛盾方程组</a:t>
            </a:r>
          </a:p>
        </p:txBody>
      </p:sp>
    </p:spTree>
    <p:extLst>
      <p:ext uri="{BB962C8B-B14F-4D97-AF65-F5344CB8AC3E}">
        <p14:creationId xmlns:p14="http://schemas.microsoft.com/office/powerpoint/2010/main" val="3956895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6">
            <a:extLst>
              <a:ext uri="{FF2B5EF4-FFF2-40B4-BE49-F238E27FC236}">
                <a16:creationId xmlns:a16="http://schemas.microsoft.com/office/drawing/2014/main" id="{86225314-5F51-4293-B9E8-AD806D50DA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622300"/>
            <a:ext cx="83534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30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对于一般的矛盾方程</a:t>
            </a:r>
            <a:endParaRPr lang="en-US" altLang="zh-CN" sz="3000" b="0"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49507" name="Object 3">
            <a:extLst>
              <a:ext uri="{FF2B5EF4-FFF2-40B4-BE49-F238E27FC236}">
                <a16:creationId xmlns:a16="http://schemas.microsoft.com/office/drawing/2014/main" id="{9871E2A6-5AEC-49AB-B82D-33FE416994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9750" y="4076700"/>
          <a:ext cx="462915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904174" imgH="215806" progId="Equation.3">
                  <p:embed/>
                </p:oleObj>
              </mc:Choice>
              <mc:Fallback>
                <p:oleObj name="公式" r:id="rId2" imgW="1904174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4076700"/>
                        <a:ext cx="4629150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517" name="Object 13">
            <a:extLst>
              <a:ext uri="{FF2B5EF4-FFF2-40B4-BE49-F238E27FC236}">
                <a16:creationId xmlns:a16="http://schemas.microsoft.com/office/drawing/2014/main" id="{317CC315-516A-4B75-8EBC-F100C84E42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47813" y="1341438"/>
          <a:ext cx="5472112" cy="244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2108200" imgH="939800" progId="Equation.3">
                  <p:embed/>
                </p:oleObj>
              </mc:Choice>
              <mc:Fallback>
                <p:oleObj name="公式" r:id="rId4" imgW="2108200" imgH="93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1341438"/>
                        <a:ext cx="5472112" cy="2447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519" name="Object 15">
            <a:extLst>
              <a:ext uri="{FF2B5EF4-FFF2-40B4-BE49-F238E27FC236}">
                <a16:creationId xmlns:a16="http://schemas.microsoft.com/office/drawing/2014/main" id="{CA2E925B-BAF0-4CB8-8141-312B19B165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81450" y="4827588"/>
          <a:ext cx="1203325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494870" imgH="177646" progId="Equation.3">
                  <p:embed/>
                </p:oleObj>
              </mc:Choice>
              <mc:Fallback>
                <p:oleObj name="公式" r:id="rId6" imgW="494870" imgH="1776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1450" y="4827588"/>
                        <a:ext cx="1203325" cy="43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520" name="Object 16">
            <a:extLst>
              <a:ext uri="{FF2B5EF4-FFF2-40B4-BE49-F238E27FC236}">
                <a16:creationId xmlns:a16="http://schemas.microsoft.com/office/drawing/2014/main" id="{7309F490-208A-4F9B-8280-9940BA65E7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35375" y="5661025"/>
          <a:ext cx="203835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837836" imgH="203112" progId="Equation.3">
                  <p:embed/>
                </p:oleObj>
              </mc:Choice>
              <mc:Fallback>
                <p:oleObj name="公式" r:id="rId8" imgW="837836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5661025"/>
                        <a:ext cx="203835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10">
            <a:extLst>
              <a:ext uri="{FF2B5EF4-FFF2-40B4-BE49-F238E27FC236}">
                <a16:creationId xmlns:a16="http://schemas.microsoft.com/office/drawing/2014/main" id="{DF15A27B-9C78-4552-940F-D4B2C27D7B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40" y="44624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2</a:t>
            </a: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章 最小二乘拟合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 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2.3 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解矛盾方程组</a:t>
            </a:r>
          </a:p>
        </p:txBody>
      </p:sp>
    </p:spTree>
    <p:extLst>
      <p:ext uri="{BB962C8B-B14F-4D97-AF65-F5344CB8AC3E}">
        <p14:creationId xmlns:p14="http://schemas.microsoft.com/office/powerpoint/2010/main" val="4015485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Text Box 2">
            <a:extLst>
              <a:ext uri="{FF2B5EF4-FFF2-40B4-BE49-F238E27FC236}">
                <a16:creationId xmlns:a16="http://schemas.microsoft.com/office/drawing/2014/main" id="{6CAA2772-279B-4147-8AB0-5B7F72CBD3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541463"/>
            <a:ext cx="15843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sm" len="med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8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定理</a:t>
            </a:r>
            <a:r>
              <a:rPr lang="en-US" altLang="zh-CN" sz="28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3.1</a:t>
            </a:r>
          </a:p>
        </p:txBody>
      </p:sp>
      <p:sp>
        <p:nvSpPr>
          <p:cNvPr id="144387" name="Rectangle 3">
            <a:extLst>
              <a:ext uri="{FF2B5EF4-FFF2-40B4-BE49-F238E27FC236}">
                <a16:creationId xmlns:a16="http://schemas.microsoft.com/office/drawing/2014/main" id="{CE03CC6D-52D2-4966-893D-B0814957C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1412875"/>
            <a:ext cx="8280400" cy="3455988"/>
          </a:xfrm>
          <a:prstGeom prst="rect">
            <a:avLst/>
          </a:prstGeom>
          <a:noFill/>
          <a:ln w="41275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zh-CN" altLang="en-US" sz="1800">
              <a:solidFill>
                <a:schemeClr val="accent2"/>
              </a:solidFill>
            </a:endParaRPr>
          </a:p>
        </p:txBody>
      </p:sp>
      <p:sp>
        <p:nvSpPr>
          <p:cNvPr id="17412" name="Text Box 6">
            <a:extLst>
              <a:ext uri="{FF2B5EF4-FFF2-40B4-BE49-F238E27FC236}">
                <a16:creationId xmlns:a16="http://schemas.microsoft.com/office/drawing/2014/main" id="{FCFFADBB-BC43-49C6-B402-F24F5B9F4C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688975"/>
            <a:ext cx="51847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b="0">
                <a:ea typeface="黑体" panose="02010609060101010101" pitchFamily="49" charset="-122"/>
              </a:rPr>
              <a:t> </a:t>
            </a:r>
            <a:r>
              <a:rPr lang="zh-CN" altLang="en-US" b="0">
                <a:ea typeface="黑体" panose="02010609060101010101" pitchFamily="49" charset="-122"/>
              </a:rPr>
              <a:t>矛盾方程组的最小二乘解</a:t>
            </a:r>
            <a:endParaRPr lang="zh-CN" altLang="en-US" sz="2400" b="0">
              <a:ea typeface="黑体" panose="02010609060101010101" pitchFamily="49" charset="-122"/>
            </a:endParaRPr>
          </a:p>
        </p:txBody>
      </p:sp>
      <p:graphicFrame>
        <p:nvGraphicFramePr>
          <p:cNvPr id="144407" name="Object 23">
            <a:extLst>
              <a:ext uri="{FF2B5EF4-FFF2-40B4-BE49-F238E27FC236}">
                <a16:creationId xmlns:a16="http://schemas.microsoft.com/office/drawing/2014/main" id="{96949EF3-484D-4942-856C-B97D14ABF9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1188" y="2205038"/>
          <a:ext cx="7710487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3175000" imgH="457200" progId="Equation.3">
                  <p:embed/>
                </p:oleObj>
              </mc:Choice>
              <mc:Fallback>
                <p:oleObj name="公式" r:id="rId2" imgW="31750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2205038"/>
                        <a:ext cx="7710487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408" name="Object 24">
            <a:extLst>
              <a:ext uri="{FF2B5EF4-FFF2-40B4-BE49-F238E27FC236}">
                <a16:creationId xmlns:a16="http://schemas.microsoft.com/office/drawing/2014/main" id="{0D91C3A1-AAD5-4851-B4C8-06D75C75B6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4350" y="3573463"/>
          <a:ext cx="8050213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3314700" imgH="457200" progId="Equation.3">
                  <p:embed/>
                </p:oleObj>
              </mc:Choice>
              <mc:Fallback>
                <p:oleObj name="公式" r:id="rId4" imgW="33147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" y="3573463"/>
                        <a:ext cx="8050213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10">
            <a:extLst>
              <a:ext uri="{FF2B5EF4-FFF2-40B4-BE49-F238E27FC236}">
                <a16:creationId xmlns:a16="http://schemas.microsoft.com/office/drawing/2014/main" id="{993BF370-6922-4620-B8F1-1B40A8DA5D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40" y="44624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2</a:t>
            </a: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章 最小二乘拟合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 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2.3 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解矛盾方程组</a:t>
            </a:r>
          </a:p>
        </p:txBody>
      </p:sp>
    </p:spTree>
    <p:extLst>
      <p:ext uri="{BB962C8B-B14F-4D97-AF65-F5344CB8AC3E}">
        <p14:creationId xmlns:p14="http://schemas.microsoft.com/office/powerpoint/2010/main" val="1023244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64" name="Text Box 8">
            <a:extLst>
              <a:ext uri="{FF2B5EF4-FFF2-40B4-BE49-F238E27FC236}">
                <a16:creationId xmlns:a16="http://schemas.microsoft.com/office/drawing/2014/main" id="{F7AAEEE7-86E9-4849-A5D9-B793F8ACB3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263" y="757238"/>
            <a:ext cx="598539" cy="494624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600" b="0" dirty="0">
                <a:solidFill>
                  <a:schemeClr val="tx2"/>
                </a:solidFill>
                <a:ea typeface="宋体" panose="02010600030101010101" pitchFamily="2" charset="-122"/>
              </a:rPr>
              <a:t>例</a:t>
            </a:r>
            <a:r>
              <a:rPr lang="en-US" altLang="zh-CN" sz="2600" b="0" dirty="0">
                <a:solidFill>
                  <a:schemeClr val="tx2"/>
                </a:solidFill>
                <a:ea typeface="宋体" panose="02010600030101010101" pitchFamily="2" charset="-122"/>
              </a:rPr>
              <a:t>.</a:t>
            </a:r>
          </a:p>
        </p:txBody>
      </p:sp>
      <p:graphicFrame>
        <p:nvGraphicFramePr>
          <p:cNvPr id="147465" name="Object 9">
            <a:extLst>
              <a:ext uri="{FF2B5EF4-FFF2-40B4-BE49-F238E27FC236}">
                <a16:creationId xmlns:a16="http://schemas.microsoft.com/office/drawing/2014/main" id="{376C8C7E-0A08-4CF1-A792-CE34AA0CF37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03350" y="806450"/>
          <a:ext cx="1760538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799753" imgH="203112" progId="Equation.3">
                  <p:embed/>
                </p:oleObj>
              </mc:Choice>
              <mc:Fallback>
                <p:oleObj name="公式" r:id="rId2" imgW="799753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806450"/>
                        <a:ext cx="1760538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3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7466" name="Text Box 10">
            <a:extLst>
              <a:ext uri="{FF2B5EF4-FFF2-40B4-BE49-F238E27FC236}">
                <a16:creationId xmlns:a16="http://schemas.microsoft.com/office/drawing/2014/main" id="{BC8FC27B-0E32-4C44-900E-11694160C0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913" y="3717925"/>
            <a:ext cx="603250" cy="4889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600" b="0">
                <a:solidFill>
                  <a:schemeClr val="tx2"/>
                </a:solidFill>
                <a:ea typeface="宋体" panose="02010600030101010101" pitchFamily="2" charset="-122"/>
              </a:rPr>
              <a:t>解</a:t>
            </a:r>
            <a:r>
              <a:rPr lang="en-US" altLang="zh-CN" sz="2600" b="0">
                <a:solidFill>
                  <a:schemeClr val="tx2"/>
                </a:solidFill>
                <a:ea typeface="宋体" panose="02010600030101010101" pitchFamily="2" charset="-122"/>
              </a:rPr>
              <a:t>:</a:t>
            </a:r>
          </a:p>
        </p:txBody>
      </p:sp>
      <p:graphicFrame>
        <p:nvGraphicFramePr>
          <p:cNvPr id="147478" name="Object 22">
            <a:extLst>
              <a:ext uri="{FF2B5EF4-FFF2-40B4-BE49-F238E27FC236}">
                <a16:creationId xmlns:a16="http://schemas.microsoft.com/office/drawing/2014/main" id="{CD487893-772D-4281-A2DF-6284605D0B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73313" y="1354138"/>
          <a:ext cx="2990850" cy="229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231366" imgH="939392" progId="Equation.3">
                  <p:embed/>
                </p:oleObj>
              </mc:Choice>
              <mc:Fallback>
                <p:oleObj name="公式" r:id="rId4" imgW="1231366" imgH="93939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3313" y="1354138"/>
                        <a:ext cx="2990850" cy="2290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79" name="Object 23">
            <a:extLst>
              <a:ext uri="{FF2B5EF4-FFF2-40B4-BE49-F238E27FC236}">
                <a16:creationId xmlns:a16="http://schemas.microsoft.com/office/drawing/2014/main" id="{B5E70A53-5139-4CE8-AE74-D6E63F3FC6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2463" y="5949950"/>
          <a:ext cx="5457825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2247900" imgH="228600" progId="Equation.3">
                  <p:embed/>
                </p:oleObj>
              </mc:Choice>
              <mc:Fallback>
                <p:oleObj name="公式" r:id="rId6" imgW="22479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2463" y="5949950"/>
                        <a:ext cx="5457825" cy="557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80" name="Object 24">
            <a:extLst>
              <a:ext uri="{FF2B5EF4-FFF2-40B4-BE49-F238E27FC236}">
                <a16:creationId xmlns:a16="http://schemas.microsoft.com/office/drawing/2014/main" id="{EA267C2A-1573-4E5B-86C2-5B807F2D48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95588" y="3933825"/>
          <a:ext cx="4008437" cy="173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1651000" imgH="711200" progId="Equation.3">
                  <p:embed/>
                </p:oleObj>
              </mc:Choice>
              <mc:Fallback>
                <p:oleObj name="公式" r:id="rId8" imgW="16510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5588" y="3933825"/>
                        <a:ext cx="4008437" cy="173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7481" name="Text Box 25">
            <a:extLst>
              <a:ext uri="{FF2B5EF4-FFF2-40B4-BE49-F238E27FC236}">
                <a16:creationId xmlns:a16="http://schemas.microsoft.com/office/drawing/2014/main" id="{1D0386E9-182B-4CBC-B5D6-D7B713707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3732213"/>
            <a:ext cx="150177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600" b="0">
                <a:solidFill>
                  <a:schemeClr val="tx2"/>
                </a:solidFill>
                <a:ea typeface="黑体" panose="02010609060101010101" pitchFamily="49" charset="-122"/>
              </a:rPr>
              <a:t>法方程为</a:t>
            </a: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CB792400-387A-422B-9440-C62A4D2C92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40" y="44624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2</a:t>
            </a: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章 最小二乘拟合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 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2.3 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解矛盾方程组</a:t>
            </a:r>
          </a:p>
        </p:txBody>
      </p:sp>
    </p:spTree>
    <p:extLst>
      <p:ext uri="{BB962C8B-B14F-4D97-AF65-F5344CB8AC3E}">
        <p14:creationId xmlns:p14="http://schemas.microsoft.com/office/powerpoint/2010/main" val="2869749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01" name="Rectangle 5"/>
          <p:cNvSpPr>
            <a:spLocks noChangeArrowheads="1"/>
          </p:cNvSpPr>
          <p:nvPr/>
        </p:nvSpPr>
        <p:spPr bwMode="auto">
          <a:xfrm>
            <a:off x="4148138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76DD4989-C6AD-463F-B59A-F3A3EED48F21}"/>
              </a:ext>
            </a:extLst>
          </p:cNvPr>
          <p:cNvSpPr txBox="1">
            <a:spLocks/>
          </p:cNvSpPr>
          <p:nvPr/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楷体_GB2312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  <a:cs typeface="楷体_GB231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  <a:cs typeface="楷体_GB231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  <a:cs typeface="楷体_GB231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  <a:cs typeface="楷体_GB231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r>
              <a:rPr lang="en-US" altLang="zh-CN" kern="0">
                <a:solidFill>
                  <a:srgbClr val="000000"/>
                </a:solidFill>
              </a:rPr>
              <a:t>0.</a:t>
            </a:r>
            <a:r>
              <a:rPr lang="zh-CN" altLang="en-US" kern="0">
                <a:solidFill>
                  <a:srgbClr val="000000"/>
                </a:solidFill>
              </a:rPr>
              <a:t> 绪论</a:t>
            </a:r>
            <a:endParaRPr lang="zh-CN" altLang="en-US" kern="0" dirty="0">
              <a:solidFill>
                <a:srgbClr val="000000"/>
              </a:solidFill>
            </a:endParaRPr>
          </a:p>
        </p:txBody>
      </p:sp>
      <p:sp>
        <p:nvSpPr>
          <p:cNvPr id="4" name="内容占位符 5">
            <a:extLst>
              <a:ext uri="{FF2B5EF4-FFF2-40B4-BE49-F238E27FC236}">
                <a16:creationId xmlns:a16="http://schemas.microsoft.com/office/drawing/2014/main" id="{CF190A3A-15B6-4E07-BEDD-723911F3C1C7}"/>
              </a:ext>
            </a:extLst>
          </p:cNvPr>
          <p:cNvSpPr txBox="1">
            <a:spLocks/>
          </p:cNvSpPr>
          <p:nvPr/>
        </p:nvSpPr>
        <p:spPr>
          <a:xfrm>
            <a:off x="914400" y="1447800"/>
            <a:ext cx="7772400" cy="486152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kern="0">
                <a:solidFill>
                  <a:srgbClr val="000000"/>
                </a:solidFill>
              </a:rPr>
              <a:t>误差分析</a:t>
            </a:r>
            <a:endParaRPr lang="en-US" altLang="zh-CN" kern="0">
              <a:solidFill>
                <a:srgbClr val="000000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kern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误差的分类</a:t>
            </a:r>
            <a:r>
              <a:rPr lang="en-US" altLang="zh-CN" kern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:</a:t>
            </a:r>
            <a:r>
              <a:rPr lang="zh-CN" altLang="en-US" kern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截断、舍入</a:t>
            </a:r>
            <a:endParaRPr lang="en-US" altLang="zh-CN" kern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kern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基本概念</a:t>
            </a:r>
            <a:r>
              <a:rPr lang="en-US" altLang="zh-CN" kern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:</a:t>
            </a:r>
            <a:r>
              <a:rPr lang="zh-CN" altLang="en-US" kern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绝对、相对误差，误差限</a:t>
            </a:r>
            <a:endParaRPr lang="en-US" altLang="zh-CN" kern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ker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有效数字</a:t>
            </a:r>
            <a:endParaRPr lang="en-US" altLang="zh-CN" kern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kern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避免误差危害的若干原则</a:t>
            </a:r>
            <a:endParaRPr lang="en-US" altLang="zh-CN" kern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74320" lvl="1" indent="-274320">
              <a:spcBef>
                <a:spcPts val="580"/>
              </a:spcBef>
              <a:buClr>
                <a:srgbClr val="00CC99"/>
              </a:buClr>
            </a:pPr>
            <a:r>
              <a:rPr lang="zh-CN" altLang="en-US" sz="2400" kern="0">
                <a:solidFill>
                  <a:srgbClr val="000000"/>
                </a:solidFill>
              </a:rPr>
              <a:t>矩阵与向量范数</a:t>
            </a:r>
            <a:endParaRPr lang="en-US" altLang="zh-CN" sz="2400" kern="0">
              <a:solidFill>
                <a:srgbClr val="000000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kern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向量、矩阵范数的定义</a:t>
            </a:r>
            <a:endParaRPr lang="en-US" altLang="zh-CN" kern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kern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  <a:r>
              <a:rPr lang="zh-CN" altLang="en-US" kern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kern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</a:t>
            </a:r>
            <a:r>
              <a:rPr lang="zh-CN" altLang="en-US" kern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kern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Euclid Symbol" panose="05050102010706020507" pitchFamily="18" charset="2"/>
              </a:rPr>
              <a:t></a:t>
            </a:r>
            <a:r>
              <a:rPr lang="zh-CN" altLang="en-US" kern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范数的定义以及计算</a:t>
            </a:r>
            <a:endParaRPr lang="en-US" altLang="zh-CN" kern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kern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范数的等价性</a:t>
            </a:r>
            <a:endParaRPr lang="en-US" altLang="zh-CN" kern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kern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谱范数与条件数</a:t>
            </a:r>
            <a:endParaRPr lang="en-US" altLang="zh-CN" kern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kern="0">
                <a:solidFill>
                  <a:srgbClr val="000000"/>
                </a:solidFill>
              </a:rPr>
              <a:t> </a:t>
            </a:r>
            <a:r>
              <a:rPr lang="zh-CN" altLang="en-US" kern="0">
                <a:solidFill>
                  <a:srgbClr val="000000"/>
                </a:solidFill>
              </a:rPr>
              <a:t>稳定算法</a:t>
            </a:r>
            <a:endParaRPr lang="en-US" altLang="zh-CN" kern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kern="0">
                <a:solidFill>
                  <a:srgbClr val="000000"/>
                </a:solidFill>
              </a:rPr>
              <a:t> </a:t>
            </a:r>
            <a:r>
              <a:rPr lang="zh-CN" altLang="en-US" kern="0">
                <a:solidFill>
                  <a:srgbClr val="000000"/>
                </a:solidFill>
              </a:rPr>
              <a:t>病态问题</a:t>
            </a:r>
            <a:endParaRPr lang="en-US" altLang="zh-CN" kern="0">
              <a:solidFill>
                <a:srgbClr val="000000"/>
              </a:solidFill>
            </a:endParaRPr>
          </a:p>
          <a:p>
            <a:pPr marL="274320" lvl="1" indent="-274320">
              <a:spcBef>
                <a:spcPts val="580"/>
              </a:spcBef>
              <a:buClr>
                <a:srgbClr val="00CC99"/>
              </a:buClr>
            </a:pPr>
            <a:endParaRPr lang="zh-CN" altLang="en-US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1034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891B7BD3-1E2A-4E9D-B731-7ECA59CA626D}"/>
              </a:ext>
            </a:extLst>
          </p:cNvPr>
          <p:cNvSpPr txBox="1"/>
          <p:nvPr/>
        </p:nvSpPr>
        <p:spPr>
          <a:xfrm>
            <a:off x="179388" y="1363044"/>
            <a:ext cx="54007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解：设</a:t>
            </a:r>
            <a:r>
              <a:rPr lang="en-US" altLang="zh-CN" i="1" dirty="0">
                <a:solidFill>
                  <a:srgbClr val="0000FF"/>
                </a:solidFill>
              </a:rPr>
              <a:t>f(x)=</a:t>
            </a:r>
            <a:r>
              <a:rPr lang="en-US" altLang="zh-CN" i="1" dirty="0" err="1">
                <a:solidFill>
                  <a:srgbClr val="0000FF"/>
                </a:solidFill>
              </a:rPr>
              <a:t>ax+b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zh-CN" altLang="en-US" dirty="0">
                <a:solidFill>
                  <a:srgbClr val="0000FF"/>
                </a:solidFill>
              </a:rPr>
              <a:t>，由拟合条件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15D05D4-2649-4C60-B468-F73D7DB3D010}"/>
              </a:ext>
            </a:extLst>
          </p:cNvPr>
          <p:cNvSpPr txBox="1"/>
          <p:nvPr/>
        </p:nvSpPr>
        <p:spPr>
          <a:xfrm>
            <a:off x="179388" y="666363"/>
            <a:ext cx="83621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习题：</a:t>
            </a:r>
            <a:r>
              <a:rPr lang="zh-CN" altLang="en-US" dirty="0"/>
              <a:t>求过点</a:t>
            </a:r>
            <a:r>
              <a:rPr lang="en-US" altLang="zh-CN" dirty="0"/>
              <a:t>(-3,3)</a:t>
            </a:r>
            <a:r>
              <a:rPr lang="zh-CN" altLang="en-US" dirty="0"/>
              <a:t>，</a:t>
            </a:r>
            <a:r>
              <a:rPr lang="en-US" altLang="zh-CN" dirty="0"/>
              <a:t>(0,1)</a:t>
            </a:r>
            <a:r>
              <a:rPr lang="zh-CN" altLang="en-US" dirty="0"/>
              <a:t>，</a:t>
            </a:r>
            <a:r>
              <a:rPr lang="en-US" altLang="zh-CN" dirty="0"/>
              <a:t>(2,1)</a:t>
            </a:r>
            <a:r>
              <a:rPr lang="zh-CN" altLang="en-US" dirty="0"/>
              <a:t>和</a:t>
            </a:r>
            <a:r>
              <a:rPr lang="en-US" altLang="zh-CN" dirty="0"/>
              <a:t>(4,3)</a:t>
            </a:r>
            <a:r>
              <a:rPr lang="zh-CN" altLang="en-US" dirty="0"/>
              <a:t>的一次拟合多项式。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06E5BEB3-8E58-47F2-9FEC-3F779E7782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7270927"/>
              </p:ext>
            </p:extLst>
          </p:nvPr>
        </p:nvGraphicFramePr>
        <p:xfrm>
          <a:off x="1856566" y="1973576"/>
          <a:ext cx="2503903" cy="1729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20480" imgH="914400" progId="Equation.DSMT4">
                  <p:embed/>
                </p:oleObj>
              </mc:Choice>
              <mc:Fallback>
                <p:oleObj name="Equation" r:id="rId3" imgW="1320480" imgH="9144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6566" y="1973576"/>
                        <a:ext cx="2503903" cy="17293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DDC3DD59-BCBD-4414-867A-5473C7F24053}"/>
              </a:ext>
            </a:extLst>
          </p:cNvPr>
          <p:cNvSpPr txBox="1"/>
          <p:nvPr/>
        </p:nvSpPr>
        <p:spPr>
          <a:xfrm>
            <a:off x="178959" y="4076417"/>
            <a:ext cx="37015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求解上述矛盾方程组得，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E976A7FB-665E-4B10-B9ED-F328981FA3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5860789"/>
              </p:ext>
            </p:extLst>
          </p:nvPr>
        </p:nvGraphicFramePr>
        <p:xfrm>
          <a:off x="3635896" y="3862778"/>
          <a:ext cx="2441575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80800" imgH="457200" progId="Equation.DSMT4">
                  <p:embed/>
                </p:oleObj>
              </mc:Choice>
              <mc:Fallback>
                <p:oleObj name="Equation" r:id="rId5" imgW="1180800" imgH="457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896" y="3862778"/>
                        <a:ext cx="2441575" cy="9461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B80FDDED-7103-4C6B-B1A6-745581421464}"/>
              </a:ext>
            </a:extLst>
          </p:cNvPr>
          <p:cNvSpPr txBox="1"/>
          <p:nvPr/>
        </p:nvSpPr>
        <p:spPr>
          <a:xfrm>
            <a:off x="178959" y="5048445"/>
            <a:ext cx="12966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解得，</a:t>
            </a: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15470025-6439-4414-ABB0-FE8F27CC59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9287791"/>
              </p:ext>
            </p:extLst>
          </p:nvPr>
        </p:nvGraphicFramePr>
        <p:xfrm>
          <a:off x="1173294" y="4858841"/>
          <a:ext cx="2408237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55600" imgH="393480" progId="Equation.DSMT4">
                  <p:embed/>
                </p:oleObj>
              </mc:Choice>
              <mc:Fallback>
                <p:oleObj name="Equation" r:id="rId7" imgW="1155600" imgH="39348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3294" y="4858841"/>
                        <a:ext cx="2408237" cy="8175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28B3B8BD-0F8A-421F-A2CB-EA75AC98CC41}"/>
              </a:ext>
            </a:extLst>
          </p:cNvPr>
          <p:cNvSpPr txBox="1"/>
          <p:nvPr/>
        </p:nvSpPr>
        <p:spPr>
          <a:xfrm>
            <a:off x="189799" y="5955934"/>
            <a:ext cx="12966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从而，</a:t>
            </a: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77844279-61C5-4EB9-AE4D-C94CC94133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0230223"/>
              </p:ext>
            </p:extLst>
          </p:nvPr>
        </p:nvGraphicFramePr>
        <p:xfrm>
          <a:off x="1173295" y="5752970"/>
          <a:ext cx="2606618" cy="793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82680" imgH="393480" progId="Equation.DSMT4">
                  <p:embed/>
                </p:oleObj>
              </mc:Choice>
              <mc:Fallback>
                <p:oleObj name="Equation" r:id="rId9" imgW="1282680" imgH="39348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3295" y="5752970"/>
                        <a:ext cx="2606618" cy="79359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 Box 10">
            <a:extLst>
              <a:ext uri="{FF2B5EF4-FFF2-40B4-BE49-F238E27FC236}">
                <a16:creationId xmlns:a16="http://schemas.microsoft.com/office/drawing/2014/main" id="{E5A816BD-0869-4834-9BF2-6146C2C9AC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40" y="44624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2</a:t>
            </a: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章 最小二乘拟合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 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习题</a:t>
            </a:r>
          </a:p>
        </p:txBody>
      </p:sp>
    </p:spTree>
    <p:extLst>
      <p:ext uri="{BB962C8B-B14F-4D97-AF65-F5344CB8AC3E}">
        <p14:creationId xmlns:p14="http://schemas.microsoft.com/office/powerpoint/2010/main" val="24158295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5" grpId="0"/>
      <p:bldP spid="18" grpId="0"/>
      <p:bldP spid="2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379B950-C7D1-4F53-AAEF-C14C23D53BA5}"/>
              </a:ext>
            </a:extLst>
          </p:cNvPr>
          <p:cNvSpPr txBox="1"/>
          <p:nvPr/>
        </p:nvSpPr>
        <p:spPr>
          <a:xfrm>
            <a:off x="1187624" y="2996952"/>
            <a:ext cx="6543675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kumimoji="0" lang="zh-CN" altLang="en-US" sz="4000" dirty="0">
                <a:solidFill>
                  <a:srgbClr val="005826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</a:t>
            </a:r>
            <a:r>
              <a:rPr kumimoji="0" lang="en-US" altLang="zh-CN" sz="4000" dirty="0">
                <a:solidFill>
                  <a:srgbClr val="005826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3</a:t>
            </a:r>
            <a:r>
              <a:rPr kumimoji="0" lang="zh-CN" altLang="en-US" sz="4000" dirty="0">
                <a:solidFill>
                  <a:srgbClr val="005826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章 非线性方程求解</a:t>
            </a:r>
            <a:endParaRPr kumimoji="0" lang="en-US" altLang="zh-CN" sz="4000" dirty="0">
              <a:solidFill>
                <a:srgbClr val="005826"/>
              </a:solidFill>
              <a:latin typeface="Georgia" panose="02040502050405020303" pitchFamily="18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0475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01" name="Rectangle 5"/>
          <p:cNvSpPr>
            <a:spLocks noChangeArrowheads="1"/>
          </p:cNvSpPr>
          <p:nvPr/>
        </p:nvSpPr>
        <p:spPr bwMode="auto">
          <a:xfrm>
            <a:off x="4148138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20E8A473-B1F8-41E3-9E26-CA1DF839D4D8}"/>
              </a:ext>
            </a:extLst>
          </p:cNvPr>
          <p:cNvSpPr txBox="1">
            <a:spLocks/>
          </p:cNvSpPr>
          <p:nvPr/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楷体_GB2312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  <a:cs typeface="楷体_GB231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  <a:cs typeface="楷体_GB231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  <a:cs typeface="楷体_GB231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  <a:cs typeface="楷体_GB231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r>
              <a:rPr lang="en-US" altLang="zh-CN" kern="0"/>
              <a:t>3.</a:t>
            </a:r>
            <a:r>
              <a:rPr lang="zh-CN" altLang="en-US" kern="0"/>
              <a:t> 非线性方程求根</a:t>
            </a:r>
            <a:endParaRPr lang="zh-CN" altLang="en-US" kern="0" dirty="0"/>
          </a:p>
        </p:txBody>
      </p:sp>
      <p:sp>
        <p:nvSpPr>
          <p:cNvPr id="4" name="内容占位符 5">
            <a:extLst>
              <a:ext uri="{FF2B5EF4-FFF2-40B4-BE49-F238E27FC236}">
                <a16:creationId xmlns:a16="http://schemas.microsoft.com/office/drawing/2014/main" id="{BED268AC-AA88-41B3-9970-3FE6150FD56C}"/>
              </a:ext>
            </a:extLst>
          </p:cNvPr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kern="0"/>
              <a:t>逐步搜索法；二分法</a:t>
            </a:r>
            <a:endParaRPr lang="en-US" altLang="zh-CN" kern="0"/>
          </a:p>
          <a:p>
            <a:pPr>
              <a:lnSpc>
                <a:spcPct val="150000"/>
              </a:lnSpc>
            </a:pPr>
            <a:r>
              <a:rPr lang="zh-CN" altLang="en-US" kern="0"/>
              <a:t>迭代法</a:t>
            </a:r>
            <a:endParaRPr lang="en-US" altLang="zh-CN" kern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kern="0">
                <a:solidFill>
                  <a:srgbClr val="FF0000"/>
                </a:solidFill>
              </a:rPr>
              <a:t>Newton</a:t>
            </a:r>
            <a:r>
              <a:rPr lang="zh-CN" altLang="en-US" kern="0">
                <a:solidFill>
                  <a:srgbClr val="FF0000"/>
                </a:solidFill>
              </a:rPr>
              <a:t>法</a:t>
            </a:r>
            <a:r>
              <a:rPr lang="zh-CN" altLang="en-US" kern="0"/>
              <a:t>、</a:t>
            </a:r>
            <a:r>
              <a:rPr lang="en-US" altLang="zh-CN" kern="0"/>
              <a:t>Newton</a:t>
            </a:r>
            <a:r>
              <a:rPr lang="zh-CN" altLang="en-US" kern="0"/>
              <a:t>下山法、弦截法（公式、计算）</a:t>
            </a:r>
            <a:endParaRPr lang="en-US" altLang="zh-CN" kern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0"/>
              <a:t>收敛性：</a:t>
            </a:r>
            <a:endParaRPr lang="en-US" altLang="zh-CN" kern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ker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收敛性分析</a:t>
            </a:r>
            <a:r>
              <a:rPr lang="en-US" altLang="zh-CN" kern="0">
                <a:latin typeface="华文新魏" panose="02010800040101010101" pitchFamily="2" charset="-122"/>
                <a:ea typeface="华文新魏" panose="02010800040101010101" pitchFamily="2" charset="-122"/>
              </a:rPr>
              <a:t>:</a:t>
            </a:r>
            <a:r>
              <a:rPr lang="zh-CN" altLang="en-US" kern="0">
                <a:latin typeface="华文新魏" panose="02010800040101010101" pitchFamily="2" charset="-122"/>
                <a:ea typeface="华文新魏" panose="02010800040101010101" pitchFamily="2" charset="-122"/>
              </a:rPr>
              <a:t> 分析（不动点）迭代格式的收敛性</a:t>
            </a:r>
            <a:endParaRPr lang="en-US" altLang="zh-CN" ker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kern="0">
                <a:latin typeface="华文新魏" panose="02010800040101010101" pitchFamily="2" charset="-122"/>
                <a:ea typeface="华文新魏" panose="02010800040101010101" pitchFamily="2" charset="-122"/>
              </a:rPr>
              <a:t>迭代终止条件</a:t>
            </a:r>
            <a:r>
              <a:rPr lang="en-US" altLang="zh-CN" kern="0">
                <a:latin typeface="华文新魏" panose="02010800040101010101" pitchFamily="2" charset="-122"/>
                <a:ea typeface="华文新魏" panose="02010800040101010101" pitchFamily="2" charset="-122"/>
              </a:rPr>
              <a:t>: </a:t>
            </a:r>
            <a:r>
              <a:rPr lang="en-US" altLang="zh-CN" i="1" kern="0">
                <a:latin typeface="华文新魏" panose="02010800040101010101" pitchFamily="2" charset="-122"/>
                <a:ea typeface="华文新魏" panose="02010800040101010101" pitchFamily="2" charset="-122"/>
              </a:rPr>
              <a:t>x</a:t>
            </a:r>
            <a:r>
              <a:rPr lang="zh-CN" altLang="en-US" kern="0">
                <a:latin typeface="华文新魏" panose="02010800040101010101" pitchFamily="2" charset="-122"/>
                <a:ea typeface="华文新魏" panose="02010800040101010101" pitchFamily="2" charset="-122"/>
              </a:rPr>
              <a:t>的误差（仅有</a:t>
            </a:r>
            <a:r>
              <a:rPr lang="en-US" altLang="zh-CN" i="1" kern="0">
                <a:latin typeface="华文新魏" panose="02010800040101010101" pitchFamily="2" charset="-122"/>
                <a:ea typeface="华文新魏" panose="02010800040101010101" pitchFamily="2" charset="-122"/>
              </a:rPr>
              <a:t>f</a:t>
            </a:r>
            <a:r>
              <a:rPr lang="en-US" altLang="zh-CN" kern="0">
                <a:latin typeface="华文新魏" panose="02010800040101010101" pitchFamily="2" charset="-122"/>
                <a:ea typeface="华文新魏" panose="02010800040101010101" pitchFamily="2" charset="-122"/>
              </a:rPr>
              <a:t>(</a:t>
            </a:r>
            <a:r>
              <a:rPr lang="en-US" altLang="zh-CN" i="1" kern="0">
                <a:latin typeface="华文新魏" panose="02010800040101010101" pitchFamily="2" charset="-122"/>
                <a:ea typeface="华文新魏" panose="02010800040101010101" pitchFamily="2" charset="-122"/>
              </a:rPr>
              <a:t>x</a:t>
            </a:r>
            <a:r>
              <a:rPr lang="en-US" altLang="zh-CN" kern="0">
                <a:latin typeface="华文新魏" panose="02010800040101010101" pitchFamily="2" charset="-122"/>
                <a:ea typeface="华文新魏" panose="02010800040101010101" pitchFamily="2" charset="-122"/>
              </a:rPr>
              <a:t>)</a:t>
            </a:r>
            <a:r>
              <a:rPr lang="zh-CN" altLang="en-US" kern="0">
                <a:latin typeface="华文新魏" panose="02010800040101010101" pitchFamily="2" charset="-122"/>
                <a:ea typeface="华文新魏" panose="02010800040101010101" pitchFamily="2" charset="-122"/>
              </a:rPr>
              <a:t>不够）</a:t>
            </a:r>
            <a:endParaRPr lang="en-US" altLang="zh-CN" ker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kern="0">
                <a:latin typeface="华文新魏" panose="02010800040101010101" pitchFamily="2" charset="-122"/>
                <a:ea typeface="华文新魏" panose="02010800040101010101" pitchFamily="2" charset="-122"/>
              </a:rPr>
              <a:t>Newton</a:t>
            </a:r>
            <a:r>
              <a:rPr lang="zh-CN" altLang="en-US" kern="0">
                <a:latin typeface="华文新魏" panose="02010800040101010101" pitchFamily="2" charset="-122"/>
                <a:ea typeface="华文新魏" panose="02010800040101010101" pitchFamily="2" charset="-122"/>
              </a:rPr>
              <a:t>法的收敛性分析</a:t>
            </a:r>
            <a:endParaRPr lang="en-US" altLang="zh-CN" ker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0"/>
              <a:t>收敛速度：</a:t>
            </a:r>
            <a:endParaRPr lang="en-US" altLang="zh-CN" kern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ker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收敛阶</a:t>
            </a:r>
            <a:r>
              <a:rPr lang="zh-CN" altLang="en-US" kern="0">
                <a:latin typeface="华文新魏" panose="02010800040101010101" pitchFamily="2" charset="-122"/>
                <a:ea typeface="华文新魏" panose="02010800040101010101" pitchFamily="2" charset="-122"/>
              </a:rPr>
              <a:t>，迭代法的加速（</a:t>
            </a:r>
            <a:r>
              <a:rPr lang="en-US" altLang="zh-CN" kern="0">
                <a:latin typeface="华文新魏" panose="02010800040101010101" pitchFamily="2" charset="-122"/>
                <a:ea typeface="华文新魏" panose="02010800040101010101" pitchFamily="2" charset="-122"/>
              </a:rPr>
              <a:t>Aitken</a:t>
            </a:r>
            <a:r>
              <a:rPr lang="zh-CN" altLang="en-US" kern="0">
                <a:latin typeface="华文新魏" panose="02010800040101010101" pitchFamily="2" charset="-122"/>
                <a:ea typeface="华文新魏" panose="02010800040101010101" pitchFamily="2" charset="-122"/>
              </a:rPr>
              <a:t>加速）</a:t>
            </a:r>
            <a:endParaRPr lang="en-US" altLang="zh-CN" ker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31204796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0">
            <a:extLst>
              <a:ext uri="{FF2B5EF4-FFF2-40B4-BE49-F238E27FC236}">
                <a16:creationId xmlns:a16="http://schemas.microsoft.com/office/drawing/2014/main" id="{3A4A1B9E-2BD2-4C34-BBAA-E3D45D26997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116161" y="1273992"/>
            <a:ext cx="69119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latinLnBrk="1" hangingPunct="1">
              <a:spcBef>
                <a:spcPct val="0"/>
              </a:spcBef>
              <a:buFontTx/>
              <a:buNone/>
            </a:pPr>
            <a:r>
              <a:rPr lang="ko-KR" altLang="en-US" sz="1800" dirty="0">
                <a:latin typeface="Georgia" panose="02040502050405020303" pitchFamily="18" charset="0"/>
                <a:ea typeface="Gulim" panose="020B0600000101010101" pitchFamily="34" charset="-127"/>
              </a:rPr>
              <a:t> </a:t>
            </a:r>
            <a:r>
              <a:rPr lang="en-US" altLang="zh-CN" dirty="0">
                <a:latin typeface="Georgia" panose="02040502050405020303" pitchFamily="18" charset="0"/>
                <a:ea typeface="微软雅黑" panose="020B0503020204020204" pitchFamily="34" charset="-122"/>
              </a:rPr>
              <a:t>3.2</a:t>
            </a:r>
            <a:r>
              <a:rPr lang="en-US" altLang="ko-KR" dirty="0">
                <a:latin typeface="Georgia" panose="02040502050405020303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Georgia" panose="02040502050405020303" pitchFamily="18" charset="0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Georgia" panose="02040502050405020303" pitchFamily="18" charset="0"/>
                <a:ea typeface="微软雅黑" panose="020B0503020204020204" pitchFamily="34" charset="-122"/>
              </a:rPr>
              <a:t>实根对分法</a:t>
            </a:r>
          </a:p>
        </p:txBody>
      </p:sp>
      <p:sp>
        <p:nvSpPr>
          <p:cNvPr id="4" name="Text Box 12">
            <a:extLst>
              <a:ext uri="{FF2B5EF4-FFF2-40B4-BE49-F238E27FC236}">
                <a16:creationId xmlns:a16="http://schemas.microsoft.com/office/drawing/2014/main" id="{76875FFD-DF45-44DD-B57A-C883902482C8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111874" y="4577755"/>
            <a:ext cx="64087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latinLnBrk="1" hangingPunct="1">
              <a:spcBef>
                <a:spcPct val="0"/>
              </a:spcBef>
              <a:buFontTx/>
              <a:buNone/>
            </a:pPr>
            <a:r>
              <a:rPr lang="ko-KR" altLang="en-US" sz="1800" dirty="0">
                <a:latin typeface="Georgia" panose="02040502050405020303" pitchFamily="18" charset="0"/>
                <a:ea typeface="Gulim" panose="020B0600000101010101" pitchFamily="34" charset="-127"/>
              </a:rPr>
              <a:t> </a:t>
            </a:r>
            <a:r>
              <a:rPr lang="en-US" altLang="zh-CN" dirty="0">
                <a:latin typeface="Georgia" panose="02040502050405020303" pitchFamily="18" charset="0"/>
                <a:ea typeface="微软雅黑" panose="020B0503020204020204" pitchFamily="34" charset="-122"/>
              </a:rPr>
              <a:t>3.3  </a:t>
            </a:r>
            <a:r>
              <a:rPr lang="zh-CN" altLang="en-US" dirty="0">
                <a:latin typeface="Georgia" panose="02040502050405020303" pitchFamily="18" charset="0"/>
                <a:ea typeface="微软雅黑" panose="020B0503020204020204" pitchFamily="34" charset="-122"/>
              </a:rPr>
              <a:t>不动点迭代法</a:t>
            </a:r>
          </a:p>
        </p:txBody>
      </p:sp>
      <p:sp>
        <p:nvSpPr>
          <p:cNvPr id="5" name="Text Box 10">
            <a:extLst>
              <a:ext uri="{FF2B5EF4-FFF2-40B4-BE49-F238E27FC236}">
                <a16:creationId xmlns:a16="http://schemas.microsoft.com/office/drawing/2014/main" id="{3A4A1B9E-2BD2-4C34-BBAA-E3D45D26997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044706" y="1844824"/>
            <a:ext cx="6911975" cy="2242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latin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Georgia" panose="02040502050405020303" pitchFamily="18" charset="0"/>
                <a:ea typeface="Gulim" panose="020B0600000101010101" pitchFamily="34" charset="-127"/>
              </a:rPr>
              <a:t>f(a)f(b)&lt;0        x=</a:t>
            </a:r>
            <a:r>
              <a:rPr lang="en-US" altLang="zh-CN" sz="2400" dirty="0" err="1">
                <a:latin typeface="Georgia" panose="02040502050405020303" pitchFamily="18" charset="0"/>
                <a:ea typeface="Gulim" panose="020B0600000101010101" pitchFamily="34" charset="-127"/>
              </a:rPr>
              <a:t>a+b</a:t>
            </a:r>
            <a:r>
              <a:rPr lang="en-US" altLang="zh-CN" sz="2400" dirty="0">
                <a:latin typeface="Georgia" panose="02040502050405020303" pitchFamily="18" charset="0"/>
                <a:ea typeface="Gulim" panose="020B0600000101010101" pitchFamily="34" charset="-127"/>
              </a:rPr>
              <a:t>/2</a:t>
            </a:r>
          </a:p>
          <a:p>
            <a:pPr eaLnBrk="1" latin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400" dirty="0">
                <a:latin typeface="Georgia" panose="02040502050405020303" pitchFamily="18" charset="0"/>
                <a:ea typeface="Gulim" panose="020B0600000101010101" pitchFamily="34" charset="-127"/>
              </a:rPr>
              <a:t>f(a)f(x)&lt;0</a:t>
            </a:r>
            <a:r>
              <a:rPr lang="zh-CN" altLang="en-US" sz="2400" dirty="0">
                <a:latin typeface="Georgia" panose="02040502050405020303" pitchFamily="18" charset="0"/>
                <a:ea typeface="Gulim" panose="020B0600000101010101" pitchFamily="34" charset="-127"/>
              </a:rPr>
              <a:t>，    更新区间 </a:t>
            </a:r>
            <a:r>
              <a:rPr lang="en-US" altLang="zh-CN" sz="2400" dirty="0">
                <a:latin typeface="Georgia" panose="02040502050405020303" pitchFamily="18" charset="0"/>
                <a:ea typeface="Gulim" panose="020B0600000101010101" pitchFamily="34" charset="-127"/>
              </a:rPr>
              <a:t>[</a:t>
            </a:r>
            <a:r>
              <a:rPr lang="en-US" altLang="zh-CN" sz="2400" dirty="0" err="1">
                <a:latin typeface="Georgia" panose="02040502050405020303" pitchFamily="18" charset="0"/>
                <a:ea typeface="Gulim" panose="020B0600000101010101" pitchFamily="34" charset="-127"/>
              </a:rPr>
              <a:t>a,x</a:t>
            </a:r>
            <a:r>
              <a:rPr lang="en-US" altLang="zh-CN" sz="2400" dirty="0">
                <a:latin typeface="Georgia" panose="02040502050405020303" pitchFamily="18" charset="0"/>
                <a:ea typeface="Gulim" panose="020B0600000101010101" pitchFamily="34" charset="-127"/>
              </a:rPr>
              <a:t>]</a:t>
            </a:r>
          </a:p>
          <a:p>
            <a:pPr eaLnBrk="1" latin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400" dirty="0">
                <a:latin typeface="Georgia" panose="02040502050405020303" pitchFamily="18" charset="0"/>
                <a:ea typeface="Gulim" panose="020B0600000101010101" pitchFamily="34" charset="-127"/>
              </a:rPr>
              <a:t>f(x)f(b)&lt;0</a:t>
            </a:r>
            <a:r>
              <a:rPr lang="zh-CN" altLang="en-US" sz="2400" dirty="0">
                <a:latin typeface="Georgia" panose="02040502050405020303" pitchFamily="18" charset="0"/>
                <a:ea typeface="Gulim" panose="020B0600000101010101" pitchFamily="34" charset="-127"/>
              </a:rPr>
              <a:t>，    更新区间 </a:t>
            </a:r>
            <a:r>
              <a:rPr lang="en-US" altLang="zh-CN" sz="2400" dirty="0">
                <a:latin typeface="Georgia" panose="02040502050405020303" pitchFamily="18" charset="0"/>
                <a:ea typeface="Gulim" panose="020B0600000101010101" pitchFamily="34" charset="-127"/>
              </a:rPr>
              <a:t>[</a:t>
            </a:r>
            <a:r>
              <a:rPr lang="en-US" altLang="zh-CN" sz="2400" dirty="0" err="1">
                <a:latin typeface="Georgia" panose="02040502050405020303" pitchFamily="18" charset="0"/>
                <a:ea typeface="Gulim" panose="020B0600000101010101" pitchFamily="34" charset="-127"/>
              </a:rPr>
              <a:t>x,b</a:t>
            </a:r>
            <a:r>
              <a:rPr lang="en-US" altLang="zh-CN" sz="2400" dirty="0">
                <a:latin typeface="Georgia" panose="02040502050405020303" pitchFamily="18" charset="0"/>
                <a:ea typeface="Gulim" panose="020B0600000101010101" pitchFamily="34" charset="-127"/>
              </a:rPr>
              <a:t>]</a:t>
            </a:r>
          </a:p>
          <a:p>
            <a:pPr eaLnBrk="1" latin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dirty="0">
                <a:latin typeface="Georgia" panose="02040502050405020303" pitchFamily="18" charset="0"/>
                <a:ea typeface="Gulim" panose="020B0600000101010101" pitchFamily="34" charset="-127"/>
              </a:rPr>
              <a:t>误差估计，       </a:t>
            </a:r>
            <a:r>
              <a:rPr lang="en-US" altLang="zh-CN" sz="2400" dirty="0">
                <a:latin typeface="Georgia" panose="02040502050405020303" pitchFamily="18" charset="0"/>
                <a:ea typeface="Gulim" panose="020B0600000101010101" pitchFamily="34" charset="-127"/>
              </a:rPr>
              <a:t>|x*-</a:t>
            </a:r>
            <a:r>
              <a:rPr lang="en-US" altLang="zh-CN" sz="2400" dirty="0" err="1">
                <a:latin typeface="Georgia" panose="02040502050405020303" pitchFamily="18" charset="0"/>
                <a:ea typeface="Gulim" panose="020B0600000101010101" pitchFamily="34" charset="-127"/>
              </a:rPr>
              <a:t>x</a:t>
            </a:r>
            <a:r>
              <a:rPr lang="en-US" altLang="zh-CN" sz="2400" baseline="-25000" dirty="0" err="1">
                <a:latin typeface="Georgia" panose="02040502050405020303" pitchFamily="18" charset="0"/>
                <a:ea typeface="Gulim" panose="020B0600000101010101" pitchFamily="34" charset="-127"/>
              </a:rPr>
              <a:t>k</a:t>
            </a:r>
            <a:r>
              <a:rPr lang="en-US" altLang="zh-CN" sz="2400" dirty="0">
                <a:latin typeface="Georgia" panose="02040502050405020303" pitchFamily="18" charset="0"/>
                <a:ea typeface="Gulim" panose="020B0600000101010101" pitchFamily="34" charset="-127"/>
              </a:rPr>
              <a:t>| &lt; b-a/2</a:t>
            </a:r>
            <a:r>
              <a:rPr lang="en-US" altLang="zh-CN" sz="2400" baseline="30000" dirty="0">
                <a:latin typeface="Georgia" panose="02040502050405020303" pitchFamily="18" charset="0"/>
                <a:ea typeface="Gulim" panose="020B0600000101010101" pitchFamily="34" charset="-127"/>
              </a:rPr>
              <a:t>k+1</a:t>
            </a:r>
            <a:endParaRPr lang="zh-CN" altLang="en-US" dirty="0">
              <a:latin typeface="Georgia" panose="02040502050405020303" pitchFamily="18" charset="0"/>
              <a:ea typeface="微软雅黑" panose="020B0503020204020204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208" y="5013176"/>
            <a:ext cx="2408932" cy="1495415"/>
          </a:xfrm>
          <a:prstGeom prst="rect">
            <a:avLst/>
          </a:prstGeom>
        </p:spPr>
      </p:pic>
      <p:sp>
        <p:nvSpPr>
          <p:cNvPr id="29" name="Text Box 10">
            <a:extLst>
              <a:ext uri="{FF2B5EF4-FFF2-40B4-BE49-F238E27FC236}">
                <a16:creationId xmlns:a16="http://schemas.microsoft.com/office/drawing/2014/main" id="{3A4A1B9E-2BD2-4C34-BBAA-E3D45D26997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051720" y="5253007"/>
            <a:ext cx="691197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latin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Georgia" panose="02040502050405020303" pitchFamily="18" charset="0"/>
                <a:ea typeface="Gulim" panose="020B0600000101010101" pitchFamily="34" charset="-127"/>
              </a:rPr>
              <a:t>f(x) = 0    </a:t>
            </a:r>
            <a:r>
              <a:rPr lang="zh-CN" altLang="en-US" sz="2400" dirty="0">
                <a:latin typeface="Georgia" panose="02040502050405020303" pitchFamily="18" charset="0"/>
                <a:ea typeface="Gulim" panose="020B0600000101010101" pitchFamily="34" charset="-127"/>
              </a:rPr>
              <a:t>改写成</a:t>
            </a:r>
            <a:r>
              <a:rPr lang="en-US" altLang="zh-CN" sz="2400" dirty="0">
                <a:latin typeface="Georgia" panose="02040502050405020303" pitchFamily="18" charset="0"/>
                <a:ea typeface="Gulim" panose="020B0600000101010101" pitchFamily="34" charset="-127"/>
              </a:rPr>
              <a:t>   x = </a:t>
            </a:r>
            <a:r>
              <a:rPr lang="el-GR" altLang="zh-CN" sz="2400" dirty="0">
                <a:latin typeface="Georgia" panose="02040502050405020303" pitchFamily="18" charset="0"/>
                <a:ea typeface="Gulim" panose="020B0600000101010101" pitchFamily="34" charset="-127"/>
              </a:rPr>
              <a:t>φ</a:t>
            </a:r>
            <a:r>
              <a:rPr lang="en-US" altLang="zh-CN" sz="2400" dirty="0">
                <a:latin typeface="Georgia" panose="02040502050405020303" pitchFamily="18" charset="0"/>
                <a:ea typeface="Gulim" panose="020B0600000101010101" pitchFamily="34" charset="-127"/>
              </a:rPr>
              <a:t>(x)</a:t>
            </a:r>
          </a:p>
          <a:p>
            <a:pPr eaLnBrk="1" latin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Georgia" panose="02040502050405020303" pitchFamily="18" charset="0"/>
                <a:ea typeface="Gulim" panose="020B0600000101010101" pitchFamily="34" charset="-127"/>
              </a:rPr>
              <a:t>初始点</a:t>
            </a:r>
            <a:r>
              <a:rPr lang="en-US" altLang="zh-CN" sz="2400" dirty="0">
                <a:latin typeface="Georgia" panose="02040502050405020303" pitchFamily="18" charset="0"/>
                <a:ea typeface="Gulim" panose="020B0600000101010101" pitchFamily="34" charset="-127"/>
              </a:rPr>
              <a:t>x</a:t>
            </a:r>
            <a:r>
              <a:rPr lang="en-US" altLang="zh-CN" sz="2400" baseline="-25000" dirty="0">
                <a:latin typeface="Georgia" panose="02040502050405020303" pitchFamily="18" charset="0"/>
                <a:ea typeface="Gulim" panose="020B0600000101010101" pitchFamily="34" charset="-127"/>
              </a:rPr>
              <a:t>0</a:t>
            </a:r>
            <a:r>
              <a:rPr lang="zh-CN" altLang="en-US" sz="2400" baseline="-25000" dirty="0">
                <a:latin typeface="Georgia" panose="02040502050405020303" pitchFamily="18" charset="0"/>
                <a:ea typeface="Gulim" panose="020B0600000101010101" pitchFamily="34" charset="-127"/>
              </a:rPr>
              <a:t>，</a:t>
            </a:r>
            <a:r>
              <a:rPr lang="en-US" altLang="zh-CN" sz="2400" dirty="0">
                <a:latin typeface="Georgia" panose="02040502050405020303" pitchFamily="18" charset="0"/>
                <a:ea typeface="Gulim" panose="020B0600000101010101" pitchFamily="34" charset="-127"/>
              </a:rPr>
              <a:t>x</a:t>
            </a:r>
            <a:r>
              <a:rPr lang="en-US" altLang="zh-CN" sz="2400" baseline="-25000" dirty="0">
                <a:latin typeface="Georgia" panose="02040502050405020303" pitchFamily="18" charset="0"/>
                <a:ea typeface="Gulim" panose="020B0600000101010101" pitchFamily="34" charset="-127"/>
              </a:rPr>
              <a:t>k+1</a:t>
            </a:r>
            <a:r>
              <a:rPr lang="en-US" altLang="zh-CN" sz="2400" dirty="0">
                <a:latin typeface="Georgia" panose="02040502050405020303" pitchFamily="18" charset="0"/>
                <a:ea typeface="Gulim" panose="020B0600000101010101" pitchFamily="34" charset="-127"/>
              </a:rPr>
              <a:t> = </a:t>
            </a:r>
            <a:r>
              <a:rPr lang="el-GR" altLang="zh-CN" sz="2400" dirty="0">
                <a:latin typeface="Georgia" panose="02040502050405020303" pitchFamily="18" charset="0"/>
                <a:ea typeface="Gulim" panose="020B0600000101010101" pitchFamily="34" charset="-127"/>
              </a:rPr>
              <a:t>φ</a:t>
            </a:r>
            <a:r>
              <a:rPr lang="en-US" altLang="zh-CN" sz="2400" dirty="0">
                <a:latin typeface="Georgia" panose="02040502050405020303" pitchFamily="18" charset="0"/>
                <a:ea typeface="Gulim" panose="020B0600000101010101" pitchFamily="34" charset="-127"/>
              </a:rPr>
              <a:t>(</a:t>
            </a:r>
            <a:r>
              <a:rPr lang="en-US" altLang="zh-CN" sz="2400" dirty="0" err="1">
                <a:latin typeface="Georgia" panose="02040502050405020303" pitchFamily="18" charset="0"/>
                <a:ea typeface="Gulim" panose="020B0600000101010101" pitchFamily="34" charset="-127"/>
              </a:rPr>
              <a:t>x</a:t>
            </a:r>
            <a:r>
              <a:rPr lang="en-US" altLang="zh-CN" sz="2400" baseline="-25000" dirty="0" err="1">
                <a:latin typeface="Georgia" panose="02040502050405020303" pitchFamily="18" charset="0"/>
                <a:ea typeface="Gulim" panose="020B0600000101010101" pitchFamily="34" charset="-127"/>
              </a:rPr>
              <a:t>k</a:t>
            </a:r>
            <a:r>
              <a:rPr lang="en-US" altLang="zh-CN" sz="2400" dirty="0">
                <a:latin typeface="Georgia" panose="02040502050405020303" pitchFamily="18" charset="0"/>
                <a:ea typeface="Gulim" panose="020B060000010101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43182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2">
            <a:extLst>
              <a:ext uri="{FF2B5EF4-FFF2-40B4-BE49-F238E27FC236}">
                <a16:creationId xmlns:a16="http://schemas.microsoft.com/office/drawing/2014/main" id="{76875FFD-DF45-44DD-B57A-C883902482C8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111874" y="1124744"/>
            <a:ext cx="64087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latinLnBrk="1" hangingPunct="1">
              <a:spcBef>
                <a:spcPct val="0"/>
              </a:spcBef>
              <a:buFontTx/>
              <a:buNone/>
            </a:pPr>
            <a:r>
              <a:rPr lang="ko-KR" altLang="en-US" sz="1800" dirty="0">
                <a:latin typeface="Georgia" panose="02040502050405020303" pitchFamily="18" charset="0"/>
                <a:ea typeface="Gulim" panose="020B0600000101010101" pitchFamily="34" charset="-127"/>
              </a:rPr>
              <a:t> </a:t>
            </a:r>
            <a:r>
              <a:rPr lang="en-US" altLang="zh-CN" dirty="0">
                <a:latin typeface="Georgia" panose="02040502050405020303" pitchFamily="18" charset="0"/>
                <a:ea typeface="微软雅黑" panose="020B0503020204020204" pitchFamily="34" charset="-122"/>
              </a:rPr>
              <a:t>3.3  </a:t>
            </a:r>
            <a:r>
              <a:rPr lang="zh-CN" altLang="en-US" dirty="0">
                <a:latin typeface="Georgia" panose="02040502050405020303" pitchFamily="18" charset="0"/>
                <a:ea typeface="微软雅黑" panose="020B0503020204020204" pitchFamily="34" charset="-122"/>
              </a:rPr>
              <a:t>不动点迭代法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clrChange>
              <a:clrFrom>
                <a:srgbClr val="E9E9F3"/>
              </a:clrFrom>
              <a:clrTo>
                <a:srgbClr val="E9E9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0143" y="1772816"/>
            <a:ext cx="7774305" cy="462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490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Text Box 2">
            <a:extLst>
              <a:ext uri="{FF2B5EF4-FFF2-40B4-BE49-F238E27FC236}">
                <a16:creationId xmlns:a16="http://schemas.microsoft.com/office/drawing/2014/main" id="{B7EB15E3-1031-4262-9F6B-540E6D05B7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630238"/>
            <a:ext cx="47852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b="0" dirty="0">
                <a:ea typeface="宋体" panose="02010600030101010101" pitchFamily="2" charset="-122"/>
              </a:rPr>
              <a:t> Newton</a:t>
            </a:r>
            <a:r>
              <a:rPr lang="zh-CN" altLang="en-US" b="0" dirty="0">
                <a:ea typeface="宋体" panose="02010600030101010101" pitchFamily="2" charset="-122"/>
              </a:rPr>
              <a:t>迭代法（小结）</a:t>
            </a:r>
          </a:p>
        </p:txBody>
      </p:sp>
      <p:sp>
        <p:nvSpPr>
          <p:cNvPr id="168963" name="Text Box 3">
            <a:extLst>
              <a:ext uri="{FF2B5EF4-FFF2-40B4-BE49-F238E27FC236}">
                <a16:creationId xmlns:a16="http://schemas.microsoft.com/office/drawing/2014/main" id="{A3F69AE9-7B95-41A7-95C4-7AF3A454C1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300163"/>
            <a:ext cx="33845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0">
                <a:ea typeface="宋体" panose="02010600030101010101" pitchFamily="2" charset="-122"/>
              </a:rPr>
              <a:t>如果已知非线性方程</a:t>
            </a:r>
          </a:p>
        </p:txBody>
      </p:sp>
      <p:graphicFrame>
        <p:nvGraphicFramePr>
          <p:cNvPr id="168964" name="Object 4">
            <a:extLst>
              <a:ext uri="{FF2B5EF4-FFF2-40B4-BE49-F238E27FC236}">
                <a16:creationId xmlns:a16="http://schemas.microsoft.com/office/drawing/2014/main" id="{75C961EB-4078-4D41-845B-7466A44A987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63975" y="1339850"/>
          <a:ext cx="1274763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571252" imgH="215806" progId="Equation.3">
                  <p:embed/>
                </p:oleObj>
              </mc:Choice>
              <mc:Fallback>
                <p:oleObj name="公式" r:id="rId2" imgW="571252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3975" y="1339850"/>
                        <a:ext cx="1274763" cy="465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967" name="Object 7">
            <a:extLst>
              <a:ext uri="{FF2B5EF4-FFF2-40B4-BE49-F238E27FC236}">
                <a16:creationId xmlns:a16="http://schemas.microsoft.com/office/drawing/2014/main" id="{FF65AFA0-AC50-4C3A-AEE0-7F57A804D5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95525" y="2406650"/>
          <a:ext cx="2606675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167893" imgH="431613" progId="Equation.3">
                  <p:embed/>
                </p:oleObj>
              </mc:Choice>
              <mc:Fallback>
                <p:oleObj name="公式" r:id="rId4" imgW="1167893" imgH="4316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5525" y="2406650"/>
                        <a:ext cx="2606675" cy="930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968" name="Object 8">
            <a:extLst>
              <a:ext uri="{FF2B5EF4-FFF2-40B4-BE49-F238E27FC236}">
                <a16:creationId xmlns:a16="http://schemas.microsoft.com/office/drawing/2014/main" id="{6B4F42B6-18E7-4F14-9C55-BAB93AC9FE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75250" y="2622550"/>
          <a:ext cx="1379538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622030" imgH="203112" progId="Equation.3">
                  <p:embed/>
                </p:oleObj>
              </mc:Choice>
              <mc:Fallback>
                <p:oleObj name="公式" r:id="rId6" imgW="622030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5250" y="2622550"/>
                        <a:ext cx="1379538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8970" name="Text Box 10">
            <a:extLst>
              <a:ext uri="{FF2B5EF4-FFF2-40B4-BE49-F238E27FC236}">
                <a16:creationId xmlns:a16="http://schemas.microsoft.com/office/drawing/2014/main" id="{C9AAC65B-CCB0-4918-93B2-1446644CC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989138"/>
            <a:ext cx="16065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0">
                <a:ea typeface="宋体" panose="02010600030101010101" pitchFamily="2" charset="-122"/>
              </a:rPr>
              <a:t>迭代公式</a:t>
            </a:r>
          </a:p>
        </p:txBody>
      </p:sp>
      <p:sp>
        <p:nvSpPr>
          <p:cNvPr id="168971" name="Text Box 11">
            <a:extLst>
              <a:ext uri="{FF2B5EF4-FFF2-40B4-BE49-F238E27FC236}">
                <a16:creationId xmlns:a16="http://schemas.microsoft.com/office/drawing/2014/main" id="{CF3329FD-FECC-40F7-9F91-6EC9524147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6500" y="1268413"/>
            <a:ext cx="8953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0">
                <a:ea typeface="宋体" panose="02010600030101010101" pitchFamily="2" charset="-122"/>
              </a:rPr>
              <a:t>的根</a:t>
            </a:r>
          </a:p>
        </p:txBody>
      </p:sp>
      <p:graphicFrame>
        <p:nvGraphicFramePr>
          <p:cNvPr id="168972" name="Object 12">
            <a:extLst>
              <a:ext uri="{FF2B5EF4-FFF2-40B4-BE49-F238E27FC236}">
                <a16:creationId xmlns:a16="http://schemas.microsoft.com/office/drawing/2014/main" id="{49F39A29-6DC3-499D-B725-9A0CCBB766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27988" y="1300163"/>
          <a:ext cx="396875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177646" imgH="228402" progId="Equation.3">
                  <p:embed/>
                </p:oleObj>
              </mc:Choice>
              <mc:Fallback>
                <p:oleObj name="公式" r:id="rId8" imgW="177646" imgH="22840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27988" y="1300163"/>
                        <a:ext cx="396875" cy="49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973" name="Object 13">
            <a:extLst>
              <a:ext uri="{FF2B5EF4-FFF2-40B4-BE49-F238E27FC236}">
                <a16:creationId xmlns:a16="http://schemas.microsoft.com/office/drawing/2014/main" id="{87843C2E-56EC-4243-A1AC-D1B1EA2FACE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95963" y="1300163"/>
          <a:ext cx="384175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177569" imgH="202936" progId="Equation.3">
                  <p:embed/>
                </p:oleObj>
              </mc:Choice>
              <mc:Fallback>
                <p:oleObj name="公式" r:id="rId10" imgW="177569" imgH="20293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1300163"/>
                        <a:ext cx="384175" cy="43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8974" name="Text Box 14">
            <a:extLst>
              <a:ext uri="{FF2B5EF4-FFF2-40B4-BE49-F238E27FC236}">
                <a16:creationId xmlns:a16="http://schemas.microsoft.com/office/drawing/2014/main" id="{ACDE01E4-639C-4555-B482-788F57A239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7588" y="1268413"/>
            <a:ext cx="1962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0">
                <a:ea typeface="宋体" panose="02010600030101010101" pitchFamily="2" charset="-122"/>
              </a:rPr>
              <a:t>的一个近似</a:t>
            </a:r>
          </a:p>
        </p:txBody>
      </p:sp>
      <p:sp>
        <p:nvSpPr>
          <p:cNvPr id="168976" name="Text Box 16">
            <a:extLst>
              <a:ext uri="{FF2B5EF4-FFF2-40B4-BE49-F238E27FC236}">
                <a16:creationId xmlns:a16="http://schemas.microsoft.com/office/drawing/2014/main" id="{9A8AC4A0-9CAE-4295-992D-E9D6F7081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738" y="3486150"/>
            <a:ext cx="6092825" cy="51911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0">
                <a:ea typeface="宋体" panose="02010600030101010101" pitchFamily="2" charset="-122"/>
              </a:rPr>
              <a:t>称为解方程 </a:t>
            </a:r>
            <a:r>
              <a:rPr lang="en-US" altLang="zh-CN" sz="2800" b="0" i="1">
                <a:ea typeface="宋体" panose="02010600030101010101" pitchFamily="2" charset="-122"/>
              </a:rPr>
              <a:t>f </a:t>
            </a:r>
            <a:r>
              <a:rPr lang="en-US" altLang="zh-CN" sz="2800" b="0">
                <a:ea typeface="宋体" panose="02010600030101010101" pitchFamily="2" charset="-122"/>
              </a:rPr>
              <a:t>(</a:t>
            </a:r>
            <a:r>
              <a:rPr lang="en-US" altLang="zh-CN" sz="2800" b="0" i="1">
                <a:ea typeface="宋体" panose="02010600030101010101" pitchFamily="2" charset="-122"/>
              </a:rPr>
              <a:t>x</a:t>
            </a:r>
            <a:r>
              <a:rPr lang="en-US" altLang="zh-CN" sz="2800" b="0">
                <a:ea typeface="宋体" panose="02010600030101010101" pitchFamily="2" charset="-122"/>
              </a:rPr>
              <a:t>) = 0</a:t>
            </a:r>
            <a:r>
              <a:rPr lang="zh-CN" altLang="en-US" sz="2800" b="0">
                <a:ea typeface="宋体" panose="02010600030101010101" pitchFamily="2" charset="-122"/>
              </a:rPr>
              <a:t>的</a:t>
            </a:r>
            <a:r>
              <a:rPr lang="en-US" altLang="zh-CN" sz="2800" b="0">
                <a:solidFill>
                  <a:srgbClr val="FF0000"/>
                </a:solidFill>
                <a:ea typeface="宋体" panose="02010600030101010101" pitchFamily="2" charset="-122"/>
              </a:rPr>
              <a:t>Newton</a:t>
            </a:r>
            <a:r>
              <a:rPr lang="zh-CN" altLang="en-US" sz="2800" b="0">
                <a:solidFill>
                  <a:srgbClr val="FF0000"/>
                </a:solidFill>
                <a:ea typeface="宋体" panose="02010600030101010101" pitchFamily="2" charset="-122"/>
              </a:rPr>
              <a:t>迭代法。</a:t>
            </a:r>
          </a:p>
        </p:txBody>
      </p:sp>
      <p:sp>
        <p:nvSpPr>
          <p:cNvPr id="168980" name="Line 20">
            <a:extLst>
              <a:ext uri="{FF2B5EF4-FFF2-40B4-BE49-F238E27FC236}">
                <a16:creationId xmlns:a16="http://schemas.microsoft.com/office/drawing/2014/main" id="{E12DA648-7A45-4F21-8B48-4741F54F57AF}"/>
              </a:ext>
            </a:extLst>
          </p:cNvPr>
          <p:cNvSpPr>
            <a:spLocks noChangeShapeType="1"/>
          </p:cNvSpPr>
          <p:nvPr/>
        </p:nvSpPr>
        <p:spPr bwMode="auto">
          <a:xfrm>
            <a:off x="7539038" y="5284788"/>
            <a:ext cx="1587" cy="68580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68981" name="Object 21">
            <a:extLst>
              <a:ext uri="{FF2B5EF4-FFF2-40B4-BE49-F238E27FC236}">
                <a16:creationId xmlns:a16="http://schemas.microsoft.com/office/drawing/2014/main" id="{4C4A4963-AA4C-455F-9439-0FF9BDDF56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46975" y="5986463"/>
          <a:ext cx="350838" cy="29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2" imgW="266584" imgH="228501" progId="Equation.3">
                  <p:embed/>
                </p:oleObj>
              </mc:Choice>
              <mc:Fallback>
                <p:oleObj name="公式" r:id="rId12" imgW="266584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975" y="5986463"/>
                        <a:ext cx="350838" cy="296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8982" name="Line 22">
            <a:extLst>
              <a:ext uri="{FF2B5EF4-FFF2-40B4-BE49-F238E27FC236}">
                <a16:creationId xmlns:a16="http://schemas.microsoft.com/office/drawing/2014/main" id="{361C5563-02C4-414C-BC1F-A0EA9CA65D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43638" y="3989388"/>
            <a:ext cx="1587" cy="2667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8983" name="Line 23">
            <a:extLst>
              <a:ext uri="{FF2B5EF4-FFF2-40B4-BE49-F238E27FC236}">
                <a16:creationId xmlns:a16="http://schemas.microsoft.com/office/drawing/2014/main" id="{F97A61CA-8E0E-407C-840B-E326B3B12973}"/>
              </a:ext>
            </a:extLst>
          </p:cNvPr>
          <p:cNvSpPr>
            <a:spLocks noChangeShapeType="1"/>
          </p:cNvSpPr>
          <p:nvPr/>
        </p:nvSpPr>
        <p:spPr bwMode="auto">
          <a:xfrm>
            <a:off x="5786438" y="5970588"/>
            <a:ext cx="2632075" cy="158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8984" name="Line 24">
            <a:extLst>
              <a:ext uri="{FF2B5EF4-FFF2-40B4-BE49-F238E27FC236}">
                <a16:creationId xmlns:a16="http://schemas.microsoft.com/office/drawing/2014/main" id="{63A56CA0-393F-4F65-9F4F-928C4E35267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80288" y="3873500"/>
            <a:ext cx="685800" cy="2667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8985" name="Freeform 25">
            <a:extLst>
              <a:ext uri="{FF2B5EF4-FFF2-40B4-BE49-F238E27FC236}">
                <a16:creationId xmlns:a16="http://schemas.microsoft.com/office/drawing/2014/main" id="{D86928D9-6EC5-42F2-96F4-E7CF5CD03224}"/>
              </a:ext>
            </a:extLst>
          </p:cNvPr>
          <p:cNvSpPr>
            <a:spLocks/>
          </p:cNvSpPr>
          <p:nvPr/>
        </p:nvSpPr>
        <p:spPr bwMode="auto">
          <a:xfrm>
            <a:off x="5880100" y="4370388"/>
            <a:ext cx="2008188" cy="2117725"/>
          </a:xfrm>
          <a:custGeom>
            <a:avLst/>
            <a:gdLst>
              <a:gd name="T0" fmla="*/ 0 w 1265"/>
              <a:gd name="T1" fmla="*/ 2147483646 h 1334"/>
              <a:gd name="T2" fmla="*/ 2147483646 w 1265"/>
              <a:gd name="T3" fmla="*/ 2147483646 h 1334"/>
              <a:gd name="T4" fmla="*/ 2147483646 w 1265"/>
              <a:gd name="T5" fmla="*/ 2147483646 h 1334"/>
              <a:gd name="T6" fmla="*/ 2147483646 w 1265"/>
              <a:gd name="T7" fmla="*/ 2147483646 h 1334"/>
              <a:gd name="T8" fmla="*/ 2147483646 w 1265"/>
              <a:gd name="T9" fmla="*/ 2147483646 h 1334"/>
              <a:gd name="T10" fmla="*/ 2147483646 w 1265"/>
              <a:gd name="T11" fmla="*/ 0 h 133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65"/>
              <a:gd name="T19" fmla="*/ 0 h 1334"/>
              <a:gd name="T20" fmla="*/ 1265 w 1265"/>
              <a:gd name="T21" fmla="*/ 1334 h 133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65" h="1334">
                <a:moveTo>
                  <a:pt x="0" y="1334"/>
                </a:moveTo>
                <a:cubicBezTo>
                  <a:pt x="54" y="1318"/>
                  <a:pt x="221" y="1288"/>
                  <a:pt x="322" y="1241"/>
                </a:cubicBezTo>
                <a:cubicBezTo>
                  <a:pt x="423" y="1194"/>
                  <a:pt x="490" y="1156"/>
                  <a:pt x="604" y="1050"/>
                </a:cubicBezTo>
                <a:cubicBezTo>
                  <a:pt x="718" y="944"/>
                  <a:pt x="903" y="737"/>
                  <a:pt x="1004" y="604"/>
                </a:cubicBezTo>
                <a:cubicBezTo>
                  <a:pt x="1105" y="471"/>
                  <a:pt x="1170" y="351"/>
                  <a:pt x="1213" y="250"/>
                </a:cubicBezTo>
                <a:cubicBezTo>
                  <a:pt x="1256" y="149"/>
                  <a:pt x="1254" y="52"/>
                  <a:pt x="1265" y="0"/>
                </a:cubicBezTo>
              </a:path>
            </a:pathLst>
          </a:cu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8986" name="Line 26">
            <a:extLst>
              <a:ext uri="{FF2B5EF4-FFF2-40B4-BE49-F238E27FC236}">
                <a16:creationId xmlns:a16="http://schemas.microsoft.com/office/drawing/2014/main" id="{B1949D80-E37B-4E99-AB7B-B90DF98DCC6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85113" y="4446588"/>
            <a:ext cx="1587" cy="1524000"/>
          </a:xfrm>
          <a:prstGeom prst="line">
            <a:avLst/>
          </a:prstGeom>
          <a:noFill/>
          <a:ln w="158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68987" name="Object 27">
            <a:extLst>
              <a:ext uri="{FF2B5EF4-FFF2-40B4-BE49-F238E27FC236}">
                <a16:creationId xmlns:a16="http://schemas.microsoft.com/office/drawing/2014/main" id="{44B84E81-D09A-4377-BA94-3A762B9C50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59563" y="5673725"/>
          <a:ext cx="282575" cy="23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4" imgW="215619" imgH="177569" progId="Equation.3">
                  <p:embed/>
                </p:oleObj>
              </mc:Choice>
              <mc:Fallback>
                <p:oleObj name="公式" r:id="rId14" imgW="215619" imgH="17756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9563" y="5673725"/>
                        <a:ext cx="282575" cy="231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988" name="Object 28">
            <a:extLst>
              <a:ext uri="{FF2B5EF4-FFF2-40B4-BE49-F238E27FC236}">
                <a16:creationId xmlns:a16="http://schemas.microsoft.com/office/drawing/2014/main" id="{52C6EBDA-D664-4527-8E48-98B9EAFFB0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61313" y="4572000"/>
          <a:ext cx="796925" cy="25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6" imgW="583693" imgH="215713" progId="Equation.3">
                  <p:embed/>
                </p:oleObj>
              </mc:Choice>
              <mc:Fallback>
                <p:oleObj name="公式" r:id="rId16" imgW="583693" imgH="2157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1313" y="4572000"/>
                        <a:ext cx="796925" cy="255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989" name="Object 29">
            <a:extLst>
              <a:ext uri="{FF2B5EF4-FFF2-40B4-BE49-F238E27FC236}">
                <a16:creationId xmlns:a16="http://schemas.microsoft.com/office/drawing/2014/main" id="{C3214C72-137E-4B44-AD5F-F703524D61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16863" y="5994400"/>
          <a:ext cx="231775" cy="28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8" imgW="177569" imgH="215619" progId="Equation.3">
                  <p:embed/>
                </p:oleObj>
              </mc:Choice>
              <mc:Fallback>
                <p:oleObj name="公式" r:id="rId18" imgW="177569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16863" y="5994400"/>
                        <a:ext cx="231775" cy="280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8990" name="Line 30">
            <a:extLst>
              <a:ext uri="{FF2B5EF4-FFF2-40B4-BE49-F238E27FC236}">
                <a16:creationId xmlns:a16="http://schemas.microsoft.com/office/drawing/2014/main" id="{0CAACC95-91EC-45D9-ABCA-D8A065C7ED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72225" y="4665663"/>
            <a:ext cx="1676400" cy="1981200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8991" name="Line 31">
            <a:extLst>
              <a:ext uri="{FF2B5EF4-FFF2-40B4-BE49-F238E27FC236}">
                <a16:creationId xmlns:a16="http://schemas.microsoft.com/office/drawing/2014/main" id="{0DB25A43-2FBD-4982-9C16-9617E1E8951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24638" y="4065588"/>
            <a:ext cx="1600200" cy="2819400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8992" name="Line 32">
            <a:extLst>
              <a:ext uri="{FF2B5EF4-FFF2-40B4-BE49-F238E27FC236}">
                <a16:creationId xmlns:a16="http://schemas.microsoft.com/office/drawing/2014/main" id="{0C8705E5-DB94-4919-AF12-8EA9A67E58A4}"/>
              </a:ext>
            </a:extLst>
          </p:cNvPr>
          <p:cNvSpPr>
            <a:spLocks noChangeShapeType="1"/>
          </p:cNvSpPr>
          <p:nvPr/>
        </p:nvSpPr>
        <p:spPr bwMode="auto">
          <a:xfrm>
            <a:off x="7158038" y="5741988"/>
            <a:ext cx="1587" cy="22860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68993" name="Object 33">
            <a:extLst>
              <a:ext uri="{FF2B5EF4-FFF2-40B4-BE49-F238E27FC236}">
                <a16:creationId xmlns:a16="http://schemas.microsoft.com/office/drawing/2014/main" id="{D86655F8-5FBB-44EC-AAC4-7E70E45715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11988" y="5961063"/>
          <a:ext cx="368300" cy="29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0" imgW="279400" imgH="228600" progId="Equation.3">
                  <p:embed/>
                </p:oleObj>
              </mc:Choice>
              <mc:Fallback>
                <p:oleObj name="公式" r:id="rId20" imgW="279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1988" y="5961063"/>
                        <a:ext cx="368300" cy="296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8995" name="Text Box 35">
            <a:extLst>
              <a:ext uri="{FF2B5EF4-FFF2-40B4-BE49-F238E27FC236}">
                <a16:creationId xmlns:a16="http://schemas.microsoft.com/office/drawing/2014/main" id="{6EA19286-ECEC-490C-9D23-A7DC79A60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4362450"/>
            <a:ext cx="24479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b="0" dirty="0"/>
              <a:t> 几何解释</a:t>
            </a:r>
          </a:p>
        </p:txBody>
      </p:sp>
      <p:sp>
        <p:nvSpPr>
          <p:cNvPr id="29" name="Text Box 13">
            <a:extLst>
              <a:ext uri="{FF2B5EF4-FFF2-40B4-BE49-F238E27FC236}">
                <a16:creationId xmlns:a16="http://schemas.microsoft.com/office/drawing/2014/main" id="{904950E1-0604-4932-B258-B4FBCAFA0E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09538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3</a:t>
            </a: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章 非线性方程求解 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 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3.4  Newton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迭代法</a:t>
            </a:r>
          </a:p>
        </p:txBody>
      </p:sp>
      <p:sp>
        <p:nvSpPr>
          <p:cNvPr id="30" name="Text Box 11">
            <a:extLst>
              <a:ext uri="{FF2B5EF4-FFF2-40B4-BE49-F238E27FC236}">
                <a16:creationId xmlns:a16="http://schemas.microsoft.com/office/drawing/2014/main" id="{1F87EFBA-2662-4B69-88F7-85FA7F8CD3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5688" y="1813580"/>
            <a:ext cx="4673074" cy="52322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/>
              <a:t>单根时平方收敛，</a:t>
            </a:r>
            <a:r>
              <a:rPr lang="zh-CN" altLang="en-US" sz="2800" b="0" dirty="0">
                <a:ea typeface="宋体" panose="02010600030101010101" pitchFamily="2" charset="-122"/>
              </a:rPr>
              <a:t>收敛阶为</a:t>
            </a:r>
            <a:r>
              <a:rPr lang="en-US" altLang="zh-CN" sz="2800" b="0" dirty="0">
                <a:ea typeface="宋体" panose="02010600030101010101" pitchFamily="2" charset="-122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77651143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Text Box 2">
            <a:extLst>
              <a:ext uri="{FF2B5EF4-FFF2-40B4-BE49-F238E27FC236}">
                <a16:creationId xmlns:a16="http://schemas.microsoft.com/office/drawing/2014/main" id="{BD30422D-1617-44FD-800C-2352BA971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661988"/>
            <a:ext cx="806450" cy="51911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0" dirty="0">
                <a:ea typeface="宋体" panose="02010600030101010101" pitchFamily="2" charset="-122"/>
              </a:rPr>
              <a:t>例</a:t>
            </a:r>
            <a:r>
              <a:rPr lang="en-US" altLang="zh-CN" sz="2800" b="0" dirty="0">
                <a:ea typeface="宋体" panose="02010600030101010101" pitchFamily="2" charset="-122"/>
              </a:rPr>
              <a:t>7.</a:t>
            </a:r>
          </a:p>
        </p:txBody>
      </p:sp>
      <p:sp>
        <p:nvSpPr>
          <p:cNvPr id="171011" name="Text Box 3">
            <a:extLst>
              <a:ext uri="{FF2B5EF4-FFF2-40B4-BE49-F238E27FC236}">
                <a16:creationId xmlns:a16="http://schemas.microsoft.com/office/drawing/2014/main" id="{BD407C6F-27FE-40C6-AA63-F75D8FD62E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698500"/>
            <a:ext cx="46085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0">
                <a:ea typeface="宋体" panose="02010600030101010101" pitchFamily="2" charset="-122"/>
              </a:rPr>
              <a:t>用</a:t>
            </a:r>
            <a:r>
              <a:rPr lang="en-US" altLang="zh-CN" sz="2800" b="0">
                <a:ea typeface="宋体" panose="02010600030101010101" pitchFamily="2" charset="-122"/>
              </a:rPr>
              <a:t>Newton</a:t>
            </a:r>
            <a:r>
              <a:rPr lang="zh-CN" altLang="en-US" sz="2800" b="0">
                <a:ea typeface="宋体" panose="02010600030101010101" pitchFamily="2" charset="-122"/>
              </a:rPr>
              <a:t>迭代法求方程的根</a:t>
            </a:r>
            <a:r>
              <a:rPr lang="en-US" altLang="zh-CN" sz="2800" b="0">
                <a:ea typeface="宋体" panose="02010600030101010101" pitchFamily="2" charset="-122"/>
              </a:rPr>
              <a:t>:</a:t>
            </a:r>
          </a:p>
        </p:txBody>
      </p:sp>
      <p:graphicFrame>
        <p:nvGraphicFramePr>
          <p:cNvPr id="171012" name="Object 4">
            <a:extLst>
              <a:ext uri="{FF2B5EF4-FFF2-40B4-BE49-F238E27FC236}">
                <a16:creationId xmlns:a16="http://schemas.microsoft.com/office/drawing/2014/main" id="{92C15FFE-DEC2-4FD1-B953-347B58796B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48038" y="1397000"/>
          <a:ext cx="1878012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" imgW="812447" imgH="203112" progId="Equation.3">
                  <p:embed/>
                </p:oleObj>
              </mc:Choice>
              <mc:Fallback>
                <p:oleObj name="公式" r:id="rId3" imgW="812447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1397000"/>
                        <a:ext cx="1878012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1013" name="Text Box 5">
            <a:extLst>
              <a:ext uri="{FF2B5EF4-FFF2-40B4-BE49-F238E27FC236}">
                <a16:creationId xmlns:a16="http://schemas.microsoft.com/office/drawing/2014/main" id="{A32F9882-60BD-43D2-A05F-5B423AB1D6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033588"/>
            <a:ext cx="638175" cy="51911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0">
                <a:ea typeface="宋体" panose="02010600030101010101" pitchFamily="2" charset="-122"/>
              </a:rPr>
              <a:t>解</a:t>
            </a:r>
            <a:r>
              <a:rPr lang="en-US" altLang="zh-CN" sz="2800" b="0">
                <a:ea typeface="宋体" panose="02010600030101010101" pitchFamily="2" charset="-122"/>
              </a:rPr>
              <a:t>:</a:t>
            </a:r>
          </a:p>
        </p:txBody>
      </p:sp>
      <p:graphicFrame>
        <p:nvGraphicFramePr>
          <p:cNvPr id="171014" name="Object 6">
            <a:extLst>
              <a:ext uri="{FF2B5EF4-FFF2-40B4-BE49-F238E27FC236}">
                <a16:creationId xmlns:a16="http://schemas.microsoft.com/office/drawing/2014/main" id="{13FB73D9-C253-44B1-8669-AAFBB6CD93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79575" y="2057400"/>
          <a:ext cx="26717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" imgW="1155700" imgH="228600" progId="Equation.3">
                  <p:embed/>
                </p:oleObj>
              </mc:Choice>
              <mc:Fallback>
                <p:oleObj name="公式" r:id="rId5" imgW="11557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9575" y="2057400"/>
                        <a:ext cx="2671763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1015" name="Object 7">
            <a:extLst>
              <a:ext uri="{FF2B5EF4-FFF2-40B4-BE49-F238E27FC236}">
                <a16:creationId xmlns:a16="http://schemas.microsoft.com/office/drawing/2014/main" id="{DE65D309-AE00-4F9F-B2CB-35FDB5E6E0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84425" y="2633663"/>
          <a:ext cx="2141538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7" imgW="927100" imgH="228600" progId="Equation.3">
                  <p:embed/>
                </p:oleObj>
              </mc:Choice>
              <mc:Fallback>
                <p:oleObj name="公式" r:id="rId7" imgW="9271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4425" y="2633663"/>
                        <a:ext cx="2141538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1016" name="Text Box 8">
            <a:extLst>
              <a:ext uri="{FF2B5EF4-FFF2-40B4-BE49-F238E27FC236}">
                <a16:creationId xmlns:a16="http://schemas.microsoft.com/office/drawing/2014/main" id="{C080476F-A20D-47B4-A07A-B130BCADB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190875"/>
            <a:ext cx="27320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0">
                <a:ea typeface="宋体" panose="02010600030101010101" pitchFamily="2" charset="-122"/>
              </a:rPr>
              <a:t>由</a:t>
            </a:r>
            <a:r>
              <a:rPr lang="en-US" altLang="zh-CN" sz="2800" b="0">
                <a:ea typeface="宋体" panose="02010600030101010101" pitchFamily="2" charset="-122"/>
              </a:rPr>
              <a:t>Newton</a:t>
            </a:r>
            <a:r>
              <a:rPr lang="zh-CN" altLang="en-US" sz="2800" b="0">
                <a:ea typeface="宋体" panose="02010600030101010101" pitchFamily="2" charset="-122"/>
              </a:rPr>
              <a:t>迭代法</a:t>
            </a:r>
          </a:p>
        </p:txBody>
      </p:sp>
      <p:graphicFrame>
        <p:nvGraphicFramePr>
          <p:cNvPr id="171017" name="Object 9">
            <a:extLst>
              <a:ext uri="{FF2B5EF4-FFF2-40B4-BE49-F238E27FC236}">
                <a16:creationId xmlns:a16="http://schemas.microsoft.com/office/drawing/2014/main" id="{52042052-EB44-4D30-A3D7-E0DA620CD9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3883025"/>
          <a:ext cx="2611438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9" imgW="1129810" imgH="431613" progId="Equation.3">
                  <p:embed/>
                </p:oleObj>
              </mc:Choice>
              <mc:Fallback>
                <p:oleObj name="公式" r:id="rId9" imgW="1129810" imgH="4316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883025"/>
                        <a:ext cx="2611438" cy="893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1018" name="Object 10">
            <a:extLst>
              <a:ext uri="{FF2B5EF4-FFF2-40B4-BE49-F238E27FC236}">
                <a16:creationId xmlns:a16="http://schemas.microsoft.com/office/drawing/2014/main" id="{83ABD8CA-EB1A-43FD-A217-2101B1152E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31863" y="5919788"/>
          <a:ext cx="27876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1" imgW="1206500" imgH="228600" progId="Equation.3">
                  <p:embed/>
                </p:oleObj>
              </mc:Choice>
              <mc:Fallback>
                <p:oleObj name="公式" r:id="rId11" imgW="12065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1863" y="5919788"/>
                        <a:ext cx="2787650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1019" name="Rectangle 11">
            <a:extLst>
              <a:ext uri="{FF2B5EF4-FFF2-40B4-BE49-F238E27FC236}">
                <a16:creationId xmlns:a16="http://schemas.microsoft.com/office/drawing/2014/main" id="{56A2235D-4ABC-4D2D-913D-E14147C9C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600" y="3413125"/>
            <a:ext cx="1803400" cy="22828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0">
                <a:ea typeface="宋体" panose="02010600030101010101" pitchFamily="2" charset="-122"/>
              </a:rPr>
              <a:t>x0=1.0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 sz="2400" b="0">
                <a:ea typeface="宋体" panose="02010600030101010101" pitchFamily="2" charset="-122"/>
              </a:rPr>
              <a:t>x1=1</a:t>
            </a:r>
            <a:r>
              <a:rPr lang="en-US" altLang="zh-CN" sz="2400" b="0">
                <a:ea typeface="宋体" panose="02010600030101010101" pitchFamily="2" charset="-122"/>
              </a:rPr>
              <a:t>.500000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0">
                <a:ea typeface="宋体" panose="02010600030101010101" pitchFamily="2" charset="-122"/>
              </a:rPr>
              <a:t>x2=1.347826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0">
                <a:ea typeface="宋体" panose="02010600030101010101" pitchFamily="2" charset="-122"/>
              </a:rPr>
              <a:t>x3=1.325200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0">
                <a:ea typeface="宋体" panose="02010600030101010101" pitchFamily="2" charset="-122"/>
              </a:rPr>
              <a:t>x4=1.324718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0">
                <a:ea typeface="宋体" panose="02010600030101010101" pitchFamily="2" charset="-122"/>
              </a:rPr>
              <a:t>x5=1.324718</a:t>
            </a:r>
          </a:p>
        </p:txBody>
      </p:sp>
      <p:graphicFrame>
        <p:nvGraphicFramePr>
          <p:cNvPr id="171020" name="Object 12">
            <a:extLst>
              <a:ext uri="{FF2B5EF4-FFF2-40B4-BE49-F238E27FC236}">
                <a16:creationId xmlns:a16="http://schemas.microsoft.com/office/drawing/2014/main" id="{7845EAAF-D18A-463B-A4AC-4F79EF8AC5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65250" y="4833938"/>
          <a:ext cx="2433638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3" imgW="1054100" imgH="457200" progId="Equation.3">
                  <p:embed/>
                </p:oleObj>
              </mc:Choice>
              <mc:Fallback>
                <p:oleObj name="公式" r:id="rId13" imgW="10541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5250" y="4833938"/>
                        <a:ext cx="2433638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1021" name="Text Box 13">
            <a:extLst>
              <a:ext uri="{FF2B5EF4-FFF2-40B4-BE49-F238E27FC236}">
                <a16:creationId xmlns:a16="http://schemas.microsoft.com/office/drawing/2014/main" id="{223FE048-66AF-49FE-8E62-46CC2AABAA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5916613"/>
            <a:ext cx="1606550" cy="51911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0">
                <a:ea typeface="宋体" panose="02010600030101010101" pitchFamily="2" charset="-122"/>
              </a:rPr>
              <a:t>迭代四次</a:t>
            </a:r>
          </a:p>
        </p:txBody>
      </p:sp>
      <p:sp>
        <p:nvSpPr>
          <p:cNvPr id="171022" name="Text Box 14">
            <a:extLst>
              <a:ext uri="{FF2B5EF4-FFF2-40B4-BE49-F238E27FC236}">
                <a16:creationId xmlns:a16="http://schemas.microsoft.com/office/drawing/2014/main" id="{97DAB221-B01F-491C-956E-957F2035D1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5934075"/>
            <a:ext cx="1897063" cy="51911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zh-CN" altLang="en-US" sz="2800" b="0">
                <a:ea typeface="宋体" panose="02010600030101010101" pitchFamily="2" charset="-122"/>
              </a:rPr>
              <a:t>精度达</a:t>
            </a:r>
            <a:r>
              <a:rPr lang="en-US" altLang="zh-CN" sz="2800" b="0">
                <a:ea typeface="宋体" panose="02010600030101010101" pitchFamily="2" charset="-122"/>
              </a:rPr>
              <a:t>10</a:t>
            </a:r>
            <a:r>
              <a:rPr lang="en-US" altLang="zh-CN" sz="2800" b="0" baseline="52000">
                <a:ea typeface="宋体" panose="02010600030101010101" pitchFamily="2" charset="-122"/>
              </a:rPr>
              <a:t>-7</a:t>
            </a:r>
            <a:r>
              <a:rPr lang="en-US" altLang="zh-CN" sz="2800" b="0"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16" name="Text Box 13">
            <a:extLst>
              <a:ext uri="{FF2B5EF4-FFF2-40B4-BE49-F238E27FC236}">
                <a16:creationId xmlns:a16="http://schemas.microsoft.com/office/drawing/2014/main" id="{904950E1-0604-4932-B258-B4FBCAFA0E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09538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3</a:t>
            </a: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章 非线性方程求解 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 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3.4  Newton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迭代法</a:t>
            </a:r>
          </a:p>
        </p:txBody>
      </p:sp>
    </p:spTree>
    <p:extLst>
      <p:ext uri="{BB962C8B-B14F-4D97-AF65-F5344CB8AC3E}">
        <p14:creationId xmlns:p14="http://schemas.microsoft.com/office/powerpoint/2010/main" val="702432099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5106" name="Object 2">
            <a:extLst>
              <a:ext uri="{FF2B5EF4-FFF2-40B4-BE49-F238E27FC236}">
                <a16:creationId xmlns:a16="http://schemas.microsoft.com/office/drawing/2014/main" id="{788EF28B-A06A-40CA-87A2-D30C5E2023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19475" y="698500"/>
          <a:ext cx="2755900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129810" imgH="431613" progId="Equation.3">
                  <p:embed/>
                </p:oleObj>
              </mc:Choice>
              <mc:Fallback>
                <p:oleObj name="公式" r:id="rId2" imgW="1129810" imgH="4316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698500"/>
                        <a:ext cx="2755900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5107" name="Text Box 3">
            <a:extLst>
              <a:ext uri="{FF2B5EF4-FFF2-40B4-BE49-F238E27FC236}">
                <a16:creationId xmlns:a16="http://schemas.microsoft.com/office/drawing/2014/main" id="{EC7904E4-84F9-4C36-8133-3AF6EBDE1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841375"/>
            <a:ext cx="26908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0">
                <a:ea typeface="宋体" panose="02010600030101010101" pitchFamily="2" charset="-122"/>
              </a:rPr>
              <a:t>Newton</a:t>
            </a:r>
            <a:r>
              <a:rPr lang="zh-CN" altLang="zh-CN" b="0">
                <a:ea typeface="宋体" panose="02010600030101010101" pitchFamily="2" charset="-122"/>
              </a:rPr>
              <a:t>迭代法</a:t>
            </a:r>
            <a:endParaRPr lang="zh-CN" altLang="en-US" b="0">
              <a:ea typeface="宋体" panose="02010600030101010101" pitchFamily="2" charset="-122"/>
            </a:endParaRPr>
          </a:p>
        </p:txBody>
      </p:sp>
      <p:graphicFrame>
        <p:nvGraphicFramePr>
          <p:cNvPr id="175109" name="Object 5">
            <a:extLst>
              <a:ext uri="{FF2B5EF4-FFF2-40B4-BE49-F238E27FC236}">
                <a16:creationId xmlns:a16="http://schemas.microsoft.com/office/drawing/2014/main" id="{7D4189D7-2826-45D5-ACB3-20D99DDB12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288" y="1778000"/>
          <a:ext cx="5111750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765300" imgH="228600" progId="Equation.3">
                  <p:embed/>
                </p:oleObj>
              </mc:Choice>
              <mc:Fallback>
                <p:oleObj name="公式" r:id="rId4" imgW="17653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1778000"/>
                        <a:ext cx="5111750" cy="642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10" name="Object 6">
            <a:extLst>
              <a:ext uri="{FF2B5EF4-FFF2-40B4-BE49-F238E27FC236}">
                <a16:creationId xmlns:a16="http://schemas.microsoft.com/office/drawing/2014/main" id="{FDDC6B0D-94A0-4A94-BC15-22CCF451D6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41600" y="2570163"/>
          <a:ext cx="3552825" cy="893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1536700" imgH="431800" progId="Equation.3">
                  <p:embed/>
                </p:oleObj>
              </mc:Choice>
              <mc:Fallback>
                <p:oleObj name="公式" r:id="rId6" imgW="15367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1600" y="2570163"/>
                        <a:ext cx="3552825" cy="893762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FFFF00"/>
                          </a:gs>
                          <a:gs pos="50000">
                            <a:schemeClr val="bg1"/>
                          </a:gs>
                          <a:gs pos="100000">
                            <a:srgbClr val="FFFF00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5111" name="Text Box 7">
            <a:extLst>
              <a:ext uri="{FF2B5EF4-FFF2-40B4-BE49-F238E27FC236}">
                <a16:creationId xmlns:a16="http://schemas.microsoft.com/office/drawing/2014/main" id="{260CCD6D-9561-498A-9273-53F10537CC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3649663"/>
            <a:ext cx="39100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0">
                <a:ea typeface="宋体" panose="02010600030101010101" pitchFamily="2" charset="-122"/>
              </a:rPr>
              <a:t>则</a:t>
            </a:r>
            <a:r>
              <a:rPr lang="en-US" altLang="zh-CN" b="0">
                <a:ea typeface="宋体" panose="02010600030101010101" pitchFamily="2" charset="-122"/>
              </a:rPr>
              <a:t>Newton</a:t>
            </a:r>
            <a:r>
              <a:rPr lang="zh-CN" altLang="en-US" b="0">
                <a:ea typeface="宋体" panose="02010600030101010101" pitchFamily="2" charset="-122"/>
              </a:rPr>
              <a:t>迭代法变为</a:t>
            </a:r>
          </a:p>
        </p:txBody>
      </p:sp>
      <p:graphicFrame>
        <p:nvGraphicFramePr>
          <p:cNvPr id="175112" name="Object 8">
            <a:extLst>
              <a:ext uri="{FF2B5EF4-FFF2-40B4-BE49-F238E27FC236}">
                <a16:creationId xmlns:a16="http://schemas.microsoft.com/office/drawing/2014/main" id="{317F46CB-67F7-4ABF-95D6-86A6177AD38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6013" y="4538663"/>
          <a:ext cx="5688012" cy="941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2336800" imgH="431800" progId="Equation.3">
                  <p:embed/>
                </p:oleObj>
              </mc:Choice>
              <mc:Fallback>
                <p:oleObj name="公式" r:id="rId8" imgW="23368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4538663"/>
                        <a:ext cx="5688012" cy="941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5113" name="Text Box 9">
            <a:extLst>
              <a:ext uri="{FF2B5EF4-FFF2-40B4-BE49-F238E27FC236}">
                <a16:creationId xmlns:a16="http://schemas.microsoft.com/office/drawing/2014/main" id="{F278B01E-3DAE-4FB6-A190-5233492428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5522913"/>
            <a:ext cx="48656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0">
                <a:ea typeface="宋体" panose="02010600030101010101" pitchFamily="2" charset="-122"/>
              </a:rPr>
              <a:t>称为</a:t>
            </a:r>
            <a:r>
              <a:rPr lang="zh-CN" altLang="en-US" sz="2800" b="0">
                <a:solidFill>
                  <a:srgbClr val="FF0000"/>
                </a:solidFill>
                <a:ea typeface="宋体" panose="02010600030101010101" pitchFamily="2" charset="-122"/>
              </a:rPr>
              <a:t>离散</a:t>
            </a:r>
            <a:r>
              <a:rPr lang="en-US" altLang="zh-CN" sz="2800" b="0">
                <a:solidFill>
                  <a:srgbClr val="FF0000"/>
                </a:solidFill>
                <a:ea typeface="宋体" panose="02010600030101010101" pitchFamily="2" charset="-122"/>
              </a:rPr>
              <a:t>Newton</a:t>
            </a:r>
            <a:r>
              <a:rPr lang="zh-CN" altLang="en-US" sz="2800" b="0">
                <a:solidFill>
                  <a:srgbClr val="FF0000"/>
                </a:solidFill>
                <a:ea typeface="宋体" panose="02010600030101010101" pitchFamily="2" charset="-122"/>
              </a:rPr>
              <a:t>法（弦截法）</a:t>
            </a:r>
          </a:p>
        </p:txBody>
      </p:sp>
      <p:sp>
        <p:nvSpPr>
          <p:cNvPr id="175114" name="Rectangle 10">
            <a:extLst>
              <a:ext uri="{FF2B5EF4-FFF2-40B4-BE49-F238E27FC236}">
                <a16:creationId xmlns:a16="http://schemas.microsoft.com/office/drawing/2014/main" id="{14518916-3916-4ADA-9228-211BF3F24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213" y="4370388"/>
            <a:ext cx="8245475" cy="1795462"/>
          </a:xfrm>
          <a:prstGeom prst="rect">
            <a:avLst/>
          </a:prstGeom>
          <a:noFill/>
          <a:ln w="5715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zh-CN" altLang="en-US" sz="1800">
              <a:solidFill>
                <a:schemeClr val="accent2"/>
              </a:solidFill>
            </a:endParaRPr>
          </a:p>
        </p:txBody>
      </p:sp>
      <p:sp>
        <p:nvSpPr>
          <p:cNvPr id="175115" name="Text Box 11">
            <a:extLst>
              <a:ext uri="{FF2B5EF4-FFF2-40B4-BE49-F238E27FC236}">
                <a16:creationId xmlns:a16="http://schemas.microsoft.com/office/drawing/2014/main" id="{1F87EFBA-2662-4B69-88F7-85FA7F8CD3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525" y="5522913"/>
            <a:ext cx="2762250" cy="51911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0" dirty="0">
                <a:ea typeface="宋体" panose="02010600030101010101" pitchFamily="2" charset="-122"/>
              </a:rPr>
              <a:t>收敛阶约为</a:t>
            </a:r>
            <a:r>
              <a:rPr lang="en-US" altLang="zh-CN" sz="2800" b="0" dirty="0">
                <a:ea typeface="宋体" panose="02010600030101010101" pitchFamily="2" charset="-122"/>
              </a:rPr>
              <a:t>1.618</a:t>
            </a:r>
          </a:p>
        </p:txBody>
      </p:sp>
      <p:sp>
        <p:nvSpPr>
          <p:cNvPr id="12" name="Text Box 13">
            <a:extLst>
              <a:ext uri="{FF2B5EF4-FFF2-40B4-BE49-F238E27FC236}">
                <a16:creationId xmlns:a16="http://schemas.microsoft.com/office/drawing/2014/main" id="{904950E1-0604-4932-B258-B4FBCAFA0E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09538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3</a:t>
            </a: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章 非线性方程求解 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 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3.4  Newton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迭代法</a:t>
            </a:r>
          </a:p>
        </p:txBody>
      </p:sp>
    </p:spTree>
    <p:extLst>
      <p:ext uri="{BB962C8B-B14F-4D97-AF65-F5344CB8AC3E}">
        <p14:creationId xmlns:p14="http://schemas.microsoft.com/office/powerpoint/2010/main" val="125997593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ext Box 2">
            <a:extLst>
              <a:ext uri="{FF2B5EF4-FFF2-40B4-BE49-F238E27FC236}">
                <a16:creationId xmlns:a16="http://schemas.microsoft.com/office/drawing/2014/main" id="{5A7DCF72-5E09-4E69-9A90-1FF2031B7A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350" y="833438"/>
            <a:ext cx="806450" cy="51911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0" dirty="0">
                <a:ea typeface="宋体" panose="02010600030101010101" pitchFamily="2" charset="-122"/>
              </a:rPr>
              <a:t>例</a:t>
            </a:r>
            <a:r>
              <a:rPr lang="en-US" altLang="zh-CN" sz="2800" b="0" dirty="0">
                <a:ea typeface="宋体" panose="02010600030101010101" pitchFamily="2" charset="-122"/>
              </a:rPr>
              <a:t>9.</a:t>
            </a:r>
          </a:p>
        </p:txBody>
      </p:sp>
      <p:sp>
        <p:nvSpPr>
          <p:cNvPr id="177155" name="Text Box 3">
            <a:extLst>
              <a:ext uri="{FF2B5EF4-FFF2-40B4-BE49-F238E27FC236}">
                <a16:creationId xmlns:a16="http://schemas.microsoft.com/office/drawing/2014/main" id="{9618510A-B8D0-4FFC-88EB-2576B25A8F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833438"/>
            <a:ext cx="4629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0">
                <a:ea typeface="宋体" panose="02010600030101010101" pitchFamily="2" charset="-122"/>
              </a:rPr>
              <a:t>用弦截法解例</a:t>
            </a:r>
            <a:r>
              <a:rPr lang="en-US" altLang="zh-CN" sz="2800" b="0">
                <a:ea typeface="宋体" panose="02010600030101010101" pitchFamily="2" charset="-122"/>
              </a:rPr>
              <a:t>4</a:t>
            </a:r>
            <a:r>
              <a:rPr lang="zh-CN" altLang="en-US" sz="2800" b="0">
                <a:ea typeface="宋体" panose="02010600030101010101" pitchFamily="2" charset="-122"/>
              </a:rPr>
              <a:t>中方程的根，</a:t>
            </a:r>
          </a:p>
        </p:txBody>
      </p:sp>
      <p:graphicFrame>
        <p:nvGraphicFramePr>
          <p:cNvPr id="177156" name="Object 4">
            <a:extLst>
              <a:ext uri="{FF2B5EF4-FFF2-40B4-BE49-F238E27FC236}">
                <a16:creationId xmlns:a16="http://schemas.microsoft.com/office/drawing/2014/main" id="{6BA4B50C-0100-4D04-ACA7-2EF517203B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56100" y="1497013"/>
          <a:ext cx="1878013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812447" imgH="203112" progId="Equation.3">
                  <p:embed/>
                </p:oleObj>
              </mc:Choice>
              <mc:Fallback>
                <p:oleObj name="公式" r:id="rId2" imgW="812447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1497013"/>
                        <a:ext cx="1878013" cy="4191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7157" name="Text Box 5">
            <a:extLst>
              <a:ext uri="{FF2B5EF4-FFF2-40B4-BE49-F238E27FC236}">
                <a16:creationId xmlns:a16="http://schemas.microsoft.com/office/drawing/2014/main" id="{3F01A0EE-F710-4362-9B62-51DA309F3C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219325"/>
            <a:ext cx="638175" cy="51911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0">
                <a:ea typeface="宋体" panose="02010600030101010101" pitchFamily="2" charset="-122"/>
              </a:rPr>
              <a:t>解</a:t>
            </a:r>
            <a:r>
              <a:rPr lang="en-US" altLang="zh-CN" sz="2800" b="0">
                <a:ea typeface="宋体" panose="02010600030101010101" pitchFamily="2" charset="-122"/>
              </a:rPr>
              <a:t>:</a:t>
            </a:r>
          </a:p>
        </p:txBody>
      </p:sp>
      <p:graphicFrame>
        <p:nvGraphicFramePr>
          <p:cNvPr id="177158" name="Object 6">
            <a:extLst>
              <a:ext uri="{FF2B5EF4-FFF2-40B4-BE49-F238E27FC236}">
                <a16:creationId xmlns:a16="http://schemas.microsoft.com/office/drawing/2014/main" id="{91475E7D-A062-4192-925A-AC57F88145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84363" y="2293938"/>
          <a:ext cx="3335337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155700" imgH="228600" progId="Equation.3">
                  <p:embed/>
                </p:oleObj>
              </mc:Choice>
              <mc:Fallback>
                <p:oleObj name="公式" r:id="rId4" imgW="11557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4363" y="2293938"/>
                        <a:ext cx="3335337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7159" name="Text Box 7">
            <a:extLst>
              <a:ext uri="{FF2B5EF4-FFF2-40B4-BE49-F238E27FC236}">
                <a16:creationId xmlns:a16="http://schemas.microsoft.com/office/drawing/2014/main" id="{81EC32F1-EB82-448D-BFF8-868BAFF93A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6325" y="849313"/>
            <a:ext cx="20208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0">
                <a:ea typeface="宋体" panose="02010600030101010101" pitchFamily="2" charset="-122"/>
              </a:rPr>
              <a:t>并和</a:t>
            </a:r>
            <a:r>
              <a:rPr lang="en-US" altLang="zh-CN" sz="2800" b="0">
                <a:ea typeface="宋体" panose="02010600030101010101" pitchFamily="2" charset="-122"/>
              </a:rPr>
              <a:t>Newton</a:t>
            </a:r>
          </a:p>
        </p:txBody>
      </p:sp>
      <p:sp>
        <p:nvSpPr>
          <p:cNvPr id="177160" name="Text Box 8">
            <a:extLst>
              <a:ext uri="{FF2B5EF4-FFF2-40B4-BE49-F238E27FC236}">
                <a16:creationId xmlns:a16="http://schemas.microsoft.com/office/drawing/2014/main" id="{4330ACB0-72C6-4E88-B6CC-E81269A164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3081338"/>
            <a:ext cx="16065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0">
                <a:ea typeface="宋体" panose="02010600030101010101" pitchFamily="2" charset="-122"/>
              </a:rPr>
              <a:t>由割线法</a:t>
            </a:r>
          </a:p>
        </p:txBody>
      </p:sp>
      <p:graphicFrame>
        <p:nvGraphicFramePr>
          <p:cNvPr id="177161" name="Object 9">
            <a:extLst>
              <a:ext uri="{FF2B5EF4-FFF2-40B4-BE49-F238E27FC236}">
                <a16:creationId xmlns:a16="http://schemas.microsoft.com/office/drawing/2014/main" id="{8814219C-060E-43C3-AE7B-1EC3424362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5650" y="3873500"/>
          <a:ext cx="5397500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2336800" imgH="431800" progId="Equation.3">
                  <p:embed/>
                </p:oleObj>
              </mc:Choice>
              <mc:Fallback>
                <p:oleObj name="公式" r:id="rId6" imgW="23368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3873500"/>
                        <a:ext cx="5397500" cy="893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7162" name="Text Box 10">
            <a:extLst>
              <a:ext uri="{FF2B5EF4-FFF2-40B4-BE49-F238E27FC236}">
                <a16:creationId xmlns:a16="http://schemas.microsoft.com/office/drawing/2014/main" id="{07CB2501-DBF6-4DA1-9486-5734333DD0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1497013"/>
            <a:ext cx="1962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0">
                <a:ea typeface="宋体" panose="02010600030101010101" pitchFamily="2" charset="-122"/>
              </a:rPr>
              <a:t>迭代法比较</a:t>
            </a:r>
          </a:p>
        </p:txBody>
      </p:sp>
      <p:sp>
        <p:nvSpPr>
          <p:cNvPr id="177163" name="Rectangle 11">
            <a:extLst>
              <a:ext uri="{FF2B5EF4-FFF2-40B4-BE49-F238E27FC236}">
                <a16:creationId xmlns:a16="http://schemas.microsoft.com/office/drawing/2014/main" id="{55BBBB90-4B0B-4366-94B3-105A91160C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3663" y="2936875"/>
            <a:ext cx="1803400" cy="30130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0">
                <a:ea typeface="宋体" panose="02010600030101010101" pitchFamily="2" charset="-122"/>
              </a:rPr>
              <a:t>x0=1.0;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0">
                <a:ea typeface="宋体" panose="02010600030101010101" pitchFamily="2" charset="-122"/>
              </a:rPr>
              <a:t>x1=1.500000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0">
                <a:ea typeface="宋体" panose="02010600030101010101" pitchFamily="2" charset="-122"/>
              </a:rPr>
              <a:t>x2=1.266667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0">
                <a:ea typeface="宋体" panose="02010600030101010101" pitchFamily="2" charset="-122"/>
              </a:rPr>
              <a:t>x3=1.315962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0">
                <a:ea typeface="宋体" panose="02010600030101010101" pitchFamily="2" charset="-122"/>
              </a:rPr>
              <a:t>x4=1.325214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0">
                <a:ea typeface="宋体" panose="02010600030101010101" pitchFamily="2" charset="-122"/>
              </a:rPr>
              <a:t>x5=1.324714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0">
                <a:ea typeface="宋体" panose="02010600030101010101" pitchFamily="2" charset="-122"/>
              </a:rPr>
              <a:t>x6=1.324718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0">
                <a:ea typeface="宋体" panose="02010600030101010101" pitchFamily="2" charset="-122"/>
              </a:rPr>
              <a:t>x7=1.324718</a:t>
            </a:r>
          </a:p>
        </p:txBody>
      </p:sp>
      <p:sp>
        <p:nvSpPr>
          <p:cNvPr id="177164" name="Text Box 12">
            <a:extLst>
              <a:ext uri="{FF2B5EF4-FFF2-40B4-BE49-F238E27FC236}">
                <a16:creationId xmlns:a16="http://schemas.microsoft.com/office/drawing/2014/main" id="{750E510B-F8AF-4762-ACE6-BCCD6BD56C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5240338"/>
            <a:ext cx="3917950" cy="51911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0">
                <a:ea typeface="宋体" panose="02010600030101010101" pitchFamily="2" charset="-122"/>
              </a:rPr>
              <a:t>迭代</a:t>
            </a:r>
            <a:r>
              <a:rPr lang="en-US" altLang="zh-CN" sz="2800" b="0">
                <a:ea typeface="宋体" panose="02010600030101010101" pitchFamily="2" charset="-122"/>
              </a:rPr>
              <a:t>6</a:t>
            </a:r>
            <a:r>
              <a:rPr lang="zh-CN" altLang="en-US" sz="2800" b="0">
                <a:ea typeface="宋体" panose="02010600030101010101" pitchFamily="2" charset="-122"/>
              </a:rPr>
              <a:t>次，</a:t>
            </a:r>
            <a:r>
              <a:rPr lang="zh-CN" altLang="en-US" sz="2800" b="0">
                <a:latin typeface="Arial" panose="020B0604020202020204" pitchFamily="34" charset="0"/>
                <a:ea typeface="宋体" panose="02010600030101010101" pitchFamily="2" charset="-122"/>
              </a:rPr>
              <a:t>达到</a:t>
            </a:r>
            <a:r>
              <a:rPr lang="en-US" altLang="zh-CN" sz="2800" b="0">
                <a:latin typeface="Arial" panose="020B0604020202020204" pitchFamily="34" charset="0"/>
                <a:ea typeface="宋体" panose="02010600030101010101" pitchFamily="2" charset="-122"/>
              </a:rPr>
              <a:t>10</a:t>
            </a:r>
            <a:r>
              <a:rPr lang="en-US" altLang="zh-CN" sz="2800" b="0" baseline="30000">
                <a:latin typeface="Arial" panose="020B0604020202020204" pitchFamily="34" charset="0"/>
                <a:ea typeface="宋体" panose="02010600030101010101" pitchFamily="2" charset="-122"/>
              </a:rPr>
              <a:t>-7</a:t>
            </a:r>
            <a:r>
              <a:rPr lang="zh-CN" altLang="en-US" sz="2800" b="0">
                <a:latin typeface="Arial" panose="020B0604020202020204" pitchFamily="34" charset="0"/>
                <a:ea typeface="宋体" panose="02010600030101010101" pitchFamily="2" charset="-122"/>
              </a:rPr>
              <a:t>精度 </a:t>
            </a:r>
          </a:p>
        </p:txBody>
      </p:sp>
      <p:sp>
        <p:nvSpPr>
          <p:cNvPr id="14" name="Text Box 13">
            <a:extLst>
              <a:ext uri="{FF2B5EF4-FFF2-40B4-BE49-F238E27FC236}">
                <a16:creationId xmlns:a16="http://schemas.microsoft.com/office/drawing/2014/main" id="{904950E1-0604-4932-B258-B4FBCAFA0E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09538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3</a:t>
            </a: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章 非线性方程求解 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 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3.4  Newton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迭代法</a:t>
            </a:r>
          </a:p>
        </p:txBody>
      </p:sp>
    </p:spTree>
    <p:extLst>
      <p:ext uri="{BB962C8B-B14F-4D97-AF65-F5344CB8AC3E}">
        <p14:creationId xmlns:p14="http://schemas.microsoft.com/office/powerpoint/2010/main" val="1410464670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>
            <a:extLst>
              <a:ext uri="{FF2B5EF4-FFF2-40B4-BE49-F238E27FC236}">
                <a16:creationId xmlns:a16="http://schemas.microsoft.com/office/drawing/2014/main" id="{8D091E50-4BD3-4F9E-A628-3921082AD2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630238"/>
            <a:ext cx="683712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b="0" dirty="0">
                <a:ea typeface="宋体" panose="02010600030101010101" pitchFamily="2" charset="-122"/>
              </a:rPr>
              <a:t> </a:t>
            </a:r>
            <a:r>
              <a:rPr lang="zh-CN" altLang="en-US" b="0" dirty="0">
                <a:ea typeface="宋体" panose="02010600030101010101" pitchFamily="2" charset="-122"/>
              </a:rPr>
              <a:t>解方程组的</a:t>
            </a:r>
            <a:r>
              <a:rPr lang="en-US" altLang="zh-CN" b="0" dirty="0">
                <a:ea typeface="宋体" panose="02010600030101010101" pitchFamily="2" charset="-122"/>
              </a:rPr>
              <a:t>Newton</a:t>
            </a:r>
            <a:r>
              <a:rPr lang="zh-CN" altLang="en-US" b="0" dirty="0">
                <a:ea typeface="宋体" panose="02010600030101010101" pitchFamily="2" charset="-122"/>
              </a:rPr>
              <a:t>迭代法（小结）</a:t>
            </a:r>
          </a:p>
        </p:txBody>
      </p:sp>
      <p:sp>
        <p:nvSpPr>
          <p:cNvPr id="194563" name="Text Box 3">
            <a:extLst>
              <a:ext uri="{FF2B5EF4-FFF2-40B4-BE49-F238E27FC236}">
                <a16:creationId xmlns:a16="http://schemas.microsoft.com/office/drawing/2014/main" id="{A1FFB210-05CD-42AC-AF10-4ABD52D3E9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300163"/>
            <a:ext cx="3740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0">
                <a:ea typeface="宋体" panose="02010600030101010101" pitchFamily="2" charset="-122"/>
              </a:rPr>
              <a:t>考虑二阶非线性方程组</a:t>
            </a:r>
          </a:p>
        </p:txBody>
      </p:sp>
      <p:graphicFrame>
        <p:nvGraphicFramePr>
          <p:cNvPr id="194570" name="Object 10">
            <a:extLst>
              <a:ext uri="{FF2B5EF4-FFF2-40B4-BE49-F238E27FC236}">
                <a16:creationId xmlns:a16="http://schemas.microsoft.com/office/drawing/2014/main" id="{542D37DB-DD06-4F63-9411-DB69B6F053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43213" y="1916113"/>
          <a:ext cx="2160587" cy="1265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825500" imgH="482600" progId="Equation.3">
                  <p:embed/>
                </p:oleObj>
              </mc:Choice>
              <mc:Fallback>
                <p:oleObj name="公式" r:id="rId2" imgW="8255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1916113"/>
                        <a:ext cx="2160587" cy="1265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588" name="Text Box 28">
            <a:extLst>
              <a:ext uri="{FF2B5EF4-FFF2-40B4-BE49-F238E27FC236}">
                <a16:creationId xmlns:a16="http://schemas.microsoft.com/office/drawing/2014/main" id="{A99C4E20-C17F-4454-A341-CAB5548750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429000"/>
            <a:ext cx="66976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2800" b="0">
                <a:ea typeface="宋体" panose="02010600030101010101" pitchFamily="2" charset="-122"/>
              </a:rPr>
              <a:t>做</a:t>
            </a:r>
            <a:r>
              <a:rPr lang="en-US" altLang="zh-CN" sz="2800" b="0">
                <a:ea typeface="宋体" panose="02010600030101010101" pitchFamily="2" charset="-122"/>
              </a:rPr>
              <a:t>Taylor</a:t>
            </a:r>
            <a:r>
              <a:rPr lang="zh-CN" altLang="en-US" sz="2800" b="0">
                <a:ea typeface="宋体" panose="02010600030101010101" pitchFamily="2" charset="-122"/>
              </a:rPr>
              <a:t>展开并取线性部分得</a:t>
            </a:r>
          </a:p>
        </p:txBody>
      </p:sp>
      <p:graphicFrame>
        <p:nvGraphicFramePr>
          <p:cNvPr id="194589" name="Object 29">
            <a:extLst>
              <a:ext uri="{FF2B5EF4-FFF2-40B4-BE49-F238E27FC236}">
                <a16:creationId xmlns:a16="http://schemas.microsoft.com/office/drawing/2014/main" id="{74FCC100-3BB2-4A13-91C7-76741A9EC6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5763" y="4076700"/>
          <a:ext cx="8120062" cy="205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3314700" imgH="838200" progId="Equation.3">
                  <p:embed/>
                </p:oleObj>
              </mc:Choice>
              <mc:Fallback>
                <p:oleObj name="公式" r:id="rId4" imgW="3314700" imgH="838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763" y="4076700"/>
                        <a:ext cx="8120062" cy="205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13">
            <a:extLst>
              <a:ext uri="{FF2B5EF4-FFF2-40B4-BE49-F238E27FC236}">
                <a16:creationId xmlns:a16="http://schemas.microsoft.com/office/drawing/2014/main" id="{904950E1-0604-4932-B258-B4FBCAFA0E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09538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3</a:t>
            </a: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章 非线性方程求解 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 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3.5 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解方程组的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Newton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迭代法</a:t>
            </a:r>
          </a:p>
        </p:txBody>
      </p:sp>
    </p:spTree>
    <p:extLst>
      <p:ext uri="{BB962C8B-B14F-4D97-AF65-F5344CB8AC3E}">
        <p14:creationId xmlns:p14="http://schemas.microsoft.com/office/powerpoint/2010/main" val="337486511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0">
            <a:extLst>
              <a:ext uri="{FF2B5EF4-FFF2-40B4-BE49-F238E27FC236}">
                <a16:creationId xmlns:a16="http://schemas.microsoft.com/office/drawing/2014/main" id="{37A55E0F-2952-4976-AE41-4EA6C996F7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09538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0</a:t>
            </a: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章 绪论 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 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0.2 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误差与有效数字</a:t>
            </a:r>
          </a:p>
        </p:txBody>
      </p:sp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0997743"/>
              </p:ext>
            </p:extLst>
          </p:nvPr>
        </p:nvGraphicFramePr>
        <p:xfrm>
          <a:off x="341313" y="1084263"/>
          <a:ext cx="8267700" cy="227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Equation 3.0" r:id="rId2" imgW="3327120" imgH="914400" progId="Equation.3">
                  <p:embed/>
                </p:oleObj>
              </mc:Choice>
              <mc:Fallback>
                <p:oleObj name="Microsoft Equation 3.0" r:id="rId2" imgW="332712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313" y="1084263"/>
                        <a:ext cx="8267700" cy="2273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5011780"/>
              </p:ext>
            </p:extLst>
          </p:nvPr>
        </p:nvGraphicFramePr>
        <p:xfrm>
          <a:off x="285750" y="4006205"/>
          <a:ext cx="7446963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997000" imgH="215640" progId="Equation.3">
                  <p:embed/>
                </p:oleObj>
              </mc:Choice>
              <mc:Fallback>
                <p:oleObj name="Equation" r:id="rId4" imgW="29970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" y="4006205"/>
                        <a:ext cx="7446963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0994680"/>
              </p:ext>
            </p:extLst>
          </p:nvPr>
        </p:nvGraphicFramePr>
        <p:xfrm>
          <a:off x="4269829" y="4653136"/>
          <a:ext cx="2681288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79280" imgH="203040" progId="Equation.3">
                  <p:embed/>
                </p:oleObj>
              </mc:Choice>
              <mc:Fallback>
                <p:oleObj name="Equation" r:id="rId6" imgW="10792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9829" y="4653136"/>
                        <a:ext cx="2681288" cy="504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7222992"/>
              </p:ext>
            </p:extLst>
          </p:nvPr>
        </p:nvGraphicFramePr>
        <p:xfrm>
          <a:off x="1055142" y="4653905"/>
          <a:ext cx="309245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44520" imgH="203040" progId="Equation.3">
                  <p:embed/>
                </p:oleObj>
              </mc:Choice>
              <mc:Fallback>
                <p:oleObj name="Equation" r:id="rId8" imgW="12445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5142" y="4653905"/>
                        <a:ext cx="3092450" cy="504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0208070"/>
              </p:ext>
            </p:extLst>
          </p:nvPr>
        </p:nvGraphicFramePr>
        <p:xfrm>
          <a:off x="4627017" y="5301208"/>
          <a:ext cx="2681287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079280" imgH="203040" progId="Equation.3">
                  <p:embed/>
                </p:oleObj>
              </mc:Choice>
              <mc:Fallback>
                <p:oleObj name="Equation" r:id="rId10" imgW="10792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7017" y="5301208"/>
                        <a:ext cx="2681287" cy="504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0298321"/>
              </p:ext>
            </p:extLst>
          </p:nvPr>
        </p:nvGraphicFramePr>
        <p:xfrm>
          <a:off x="1055142" y="5296445"/>
          <a:ext cx="347027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396800" imgH="203040" progId="Equation.3">
                  <p:embed/>
                </p:oleObj>
              </mc:Choice>
              <mc:Fallback>
                <p:oleObj name="Equation" r:id="rId12" imgW="1396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5142" y="5296445"/>
                        <a:ext cx="3470275" cy="504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2159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Text Box 2">
            <a:extLst>
              <a:ext uri="{FF2B5EF4-FFF2-40B4-BE49-F238E27FC236}">
                <a16:creationId xmlns:a16="http://schemas.microsoft.com/office/drawing/2014/main" id="{69931EAD-1FAE-4D57-A031-D603BB863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350" y="833438"/>
            <a:ext cx="979242" cy="52322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0" dirty="0">
                <a:ea typeface="宋体" panose="02010600030101010101" pitchFamily="2" charset="-122"/>
              </a:rPr>
              <a:t>例</a:t>
            </a:r>
            <a:r>
              <a:rPr lang="en-US" altLang="zh-CN" sz="2800" b="0" dirty="0">
                <a:ea typeface="宋体" panose="02010600030101010101" pitchFamily="2" charset="-122"/>
              </a:rPr>
              <a:t>11.</a:t>
            </a:r>
          </a:p>
        </p:txBody>
      </p:sp>
      <p:sp>
        <p:nvSpPr>
          <p:cNvPr id="195587" name="Text Box 3">
            <a:extLst>
              <a:ext uri="{FF2B5EF4-FFF2-40B4-BE49-F238E27FC236}">
                <a16:creationId xmlns:a16="http://schemas.microsoft.com/office/drawing/2014/main" id="{98610A6B-904A-4D02-96E9-C2146DC76B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811213"/>
            <a:ext cx="3740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0">
                <a:ea typeface="宋体" panose="02010600030101010101" pitchFamily="2" charset="-122"/>
              </a:rPr>
              <a:t>写出求解非线性方程组</a:t>
            </a:r>
          </a:p>
        </p:txBody>
      </p:sp>
      <p:graphicFrame>
        <p:nvGraphicFramePr>
          <p:cNvPr id="195598" name="Object 14">
            <a:extLst>
              <a:ext uri="{FF2B5EF4-FFF2-40B4-BE49-F238E27FC236}">
                <a16:creationId xmlns:a16="http://schemas.microsoft.com/office/drawing/2014/main" id="{CB713D4F-3688-4E38-998C-0E3C47304C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0388" y="1484313"/>
          <a:ext cx="4187825" cy="1265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600200" imgH="482600" progId="Equation.3">
                  <p:embed/>
                </p:oleObj>
              </mc:Choice>
              <mc:Fallback>
                <p:oleObj name="公式" r:id="rId2" imgW="16002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0388" y="1484313"/>
                        <a:ext cx="4187825" cy="1265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5599" name="Text Box 15">
            <a:extLst>
              <a:ext uri="{FF2B5EF4-FFF2-40B4-BE49-F238E27FC236}">
                <a16:creationId xmlns:a16="http://schemas.microsoft.com/office/drawing/2014/main" id="{644905CA-BAF1-4A65-815A-F0C1BB5080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2932113"/>
            <a:ext cx="37988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0">
                <a:ea typeface="宋体" panose="02010600030101010101" pitchFamily="2" charset="-122"/>
              </a:rPr>
              <a:t>的</a:t>
            </a:r>
            <a:r>
              <a:rPr lang="en-US" altLang="zh-CN" sz="2800" b="0">
                <a:ea typeface="宋体" panose="02010600030101010101" pitchFamily="2" charset="-122"/>
              </a:rPr>
              <a:t>Newton</a:t>
            </a:r>
            <a:r>
              <a:rPr lang="zh-CN" altLang="en-US" sz="2800" b="0">
                <a:ea typeface="宋体" panose="02010600030101010101" pitchFamily="2" charset="-122"/>
              </a:rPr>
              <a:t>迭代法公式。</a:t>
            </a:r>
          </a:p>
        </p:txBody>
      </p:sp>
      <p:sp>
        <p:nvSpPr>
          <p:cNvPr id="7" name="Text Box 13">
            <a:extLst>
              <a:ext uri="{FF2B5EF4-FFF2-40B4-BE49-F238E27FC236}">
                <a16:creationId xmlns:a16="http://schemas.microsoft.com/office/drawing/2014/main" id="{904950E1-0604-4932-B258-B4FBCAFA0E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09538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3</a:t>
            </a: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章 非线性方程求解 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 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3.5 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解方程组的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Newton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迭代法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E6EFE6"/>
              </a:clrFrom>
              <a:clrTo>
                <a:srgbClr val="E6EFE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6343" y="4119820"/>
            <a:ext cx="6603969" cy="132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53894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3">
            <a:extLst>
              <a:ext uri="{FF2B5EF4-FFF2-40B4-BE49-F238E27FC236}">
                <a16:creationId xmlns:a16="http://schemas.microsoft.com/office/drawing/2014/main" id="{904950E1-0604-4932-B258-B4FBCAFA0E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09538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3</a:t>
            </a: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章 非线性方程求解 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 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3.5 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解方程组的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Newton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迭代法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5449" y="870395"/>
            <a:ext cx="8033100" cy="511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522067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3">
            <a:extLst>
              <a:ext uri="{FF2B5EF4-FFF2-40B4-BE49-F238E27FC236}">
                <a16:creationId xmlns:a16="http://schemas.microsoft.com/office/drawing/2014/main" id="{904950E1-0604-4932-B258-B4FBCAFA0E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09538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3</a:t>
            </a: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章 非线性方程求解 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 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3.5 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解方程组的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Newton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迭代法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7146" y="1325641"/>
            <a:ext cx="8309706" cy="420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28613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1" name="Text Box 3">
            <a:extLst>
              <a:ext uri="{FF2B5EF4-FFF2-40B4-BE49-F238E27FC236}">
                <a16:creationId xmlns:a16="http://schemas.microsoft.com/office/drawing/2014/main" id="{05717843-82D5-40ED-A2C4-5110B0440D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692150"/>
            <a:ext cx="3562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0">
                <a:ea typeface="宋体" panose="02010600030101010101" pitchFamily="2" charset="-122"/>
              </a:rPr>
              <a:t>考虑</a:t>
            </a:r>
            <a:r>
              <a:rPr lang="en-US" altLang="zh-CN" sz="2800" b="0" i="1">
                <a:ea typeface="宋体" panose="02010600030101010101" pitchFamily="2" charset="-122"/>
              </a:rPr>
              <a:t>n</a:t>
            </a:r>
            <a:r>
              <a:rPr lang="zh-CN" altLang="en-US" sz="2800" b="0">
                <a:ea typeface="宋体" panose="02010600030101010101" pitchFamily="2" charset="-122"/>
              </a:rPr>
              <a:t>阶非线性方程组</a:t>
            </a:r>
          </a:p>
        </p:txBody>
      </p:sp>
      <p:graphicFrame>
        <p:nvGraphicFramePr>
          <p:cNvPr id="196612" name="Object 4">
            <a:extLst>
              <a:ext uri="{FF2B5EF4-FFF2-40B4-BE49-F238E27FC236}">
                <a16:creationId xmlns:a16="http://schemas.microsoft.com/office/drawing/2014/main" id="{45284C97-773D-4830-9F8B-6903706631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39975" y="1250950"/>
          <a:ext cx="3424238" cy="2465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" imgW="1308100" imgH="939800" progId="Equation.3">
                  <p:embed/>
                </p:oleObj>
              </mc:Choice>
              <mc:Fallback>
                <p:oleObj name="公式" r:id="rId3" imgW="1308100" imgH="93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1250950"/>
                        <a:ext cx="3424238" cy="2465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6615" name="Object 7">
            <a:extLst>
              <a:ext uri="{FF2B5EF4-FFF2-40B4-BE49-F238E27FC236}">
                <a16:creationId xmlns:a16="http://schemas.microsoft.com/office/drawing/2014/main" id="{F5DE9D40-C157-4DF2-A72A-75B46ABF06E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79613" y="4594225"/>
          <a:ext cx="5008562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" imgW="2044700" imgH="228600" progId="Equation.3">
                  <p:embed/>
                </p:oleObj>
              </mc:Choice>
              <mc:Fallback>
                <p:oleObj name="公式" r:id="rId5" imgW="20447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4594225"/>
                        <a:ext cx="5008562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6616" name="Text Box 8">
            <a:extLst>
              <a:ext uri="{FF2B5EF4-FFF2-40B4-BE49-F238E27FC236}">
                <a16:creationId xmlns:a16="http://schemas.microsoft.com/office/drawing/2014/main" id="{63E20540-8BA3-4DA3-80E7-91A8B44A1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3846513"/>
            <a:ext cx="45100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0">
                <a:ea typeface="宋体" panose="02010600030101010101" pitchFamily="2" charset="-122"/>
              </a:rPr>
              <a:t>Newton</a:t>
            </a:r>
            <a:r>
              <a:rPr lang="zh-CN" altLang="en-US" sz="2800" b="0">
                <a:ea typeface="宋体" panose="02010600030101010101" pitchFamily="2" charset="-122"/>
              </a:rPr>
              <a:t>迭代法的计算公式为</a:t>
            </a:r>
          </a:p>
        </p:txBody>
      </p:sp>
      <p:graphicFrame>
        <p:nvGraphicFramePr>
          <p:cNvPr id="196617" name="Object 9">
            <a:extLst>
              <a:ext uri="{FF2B5EF4-FFF2-40B4-BE49-F238E27FC236}">
                <a16:creationId xmlns:a16="http://schemas.microsoft.com/office/drawing/2014/main" id="{F10E74A4-3820-44E4-AAD9-3AA808AAF9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9138" y="5459413"/>
          <a:ext cx="5132387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7" imgW="2095500" imgH="228600" progId="Equation.3">
                  <p:embed/>
                </p:oleObj>
              </mc:Choice>
              <mc:Fallback>
                <p:oleObj name="公式" r:id="rId7" imgW="20955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9138" y="5459413"/>
                        <a:ext cx="5132387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13">
            <a:extLst>
              <a:ext uri="{FF2B5EF4-FFF2-40B4-BE49-F238E27FC236}">
                <a16:creationId xmlns:a16="http://schemas.microsoft.com/office/drawing/2014/main" id="{904950E1-0604-4932-B258-B4FBCAFA0E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09538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3</a:t>
            </a: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章 非线性方程求解 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 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3.5 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解方程组的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Newton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迭代法</a:t>
            </a:r>
          </a:p>
        </p:txBody>
      </p:sp>
    </p:spTree>
    <p:extLst>
      <p:ext uri="{BB962C8B-B14F-4D97-AF65-F5344CB8AC3E}">
        <p14:creationId xmlns:p14="http://schemas.microsoft.com/office/powerpoint/2010/main" val="1753070435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1" name="Text Box 3">
            <a:extLst>
              <a:ext uri="{FF2B5EF4-FFF2-40B4-BE49-F238E27FC236}">
                <a16:creationId xmlns:a16="http://schemas.microsoft.com/office/drawing/2014/main" id="{05717843-82D5-40ED-A2C4-5110B0440D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784917"/>
            <a:ext cx="86410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0" dirty="0">
                <a:solidFill>
                  <a:srgbClr val="FF0000"/>
                </a:solidFill>
                <a:ea typeface="宋体" panose="02010600030101010101" pitchFamily="2" charset="-122"/>
              </a:rPr>
              <a:t>习题</a:t>
            </a:r>
            <a:r>
              <a:rPr lang="en-US" altLang="zh-CN" sz="2800" b="0" dirty="0">
                <a:solidFill>
                  <a:srgbClr val="FF0000"/>
                </a:solidFill>
                <a:ea typeface="宋体" panose="02010600030101010101" pitchFamily="2" charset="-122"/>
              </a:rPr>
              <a:t>1</a:t>
            </a:r>
            <a:r>
              <a:rPr lang="zh-CN" altLang="en-US" sz="2800" b="0" dirty="0">
                <a:ea typeface="宋体" panose="02010600030101010101" pitchFamily="2" charset="-122"/>
              </a:rPr>
              <a:t>：</a:t>
            </a:r>
          </a:p>
        </p:txBody>
      </p:sp>
      <p:sp>
        <p:nvSpPr>
          <p:cNvPr id="8" name="Text Box 13">
            <a:extLst>
              <a:ext uri="{FF2B5EF4-FFF2-40B4-BE49-F238E27FC236}">
                <a16:creationId xmlns:a16="http://schemas.microsoft.com/office/drawing/2014/main" id="{904950E1-0604-4932-B258-B4FBCAFA0E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09538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3</a:t>
            </a: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章 非线性方程求解 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 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习题</a:t>
            </a:r>
          </a:p>
        </p:txBody>
      </p:sp>
      <p:sp>
        <p:nvSpPr>
          <p:cNvPr id="9" name="内容占位符 5">
            <a:extLst>
              <a:ext uri="{FF2B5EF4-FFF2-40B4-BE49-F238E27FC236}">
                <a16:creationId xmlns:a16="http://schemas.microsoft.com/office/drawing/2014/main" id="{7835BBFE-FD5D-475C-B81E-CAEFF2E1637D}"/>
              </a:ext>
            </a:extLst>
          </p:cNvPr>
          <p:cNvSpPr txBox="1">
            <a:spLocks/>
          </p:cNvSpPr>
          <p:nvPr/>
        </p:nvSpPr>
        <p:spPr>
          <a:xfrm>
            <a:off x="1410823" y="476250"/>
            <a:ext cx="7841697" cy="178352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600"/>
              </a:spcBef>
              <a:buNone/>
            </a:pPr>
            <a:r>
              <a:rPr lang="zh-CN" altLang="en-US" sz="2800" b="0" dirty="0">
                <a:ea typeface="宋体" panose="02010600030101010101" pitchFamily="2" charset="-122"/>
              </a:rPr>
              <a:t>用</a:t>
            </a:r>
            <a:r>
              <a:rPr lang="en-US" altLang="zh-CN" sz="2800" b="0" dirty="0">
                <a:ea typeface="宋体" panose="02010600030101010101" pitchFamily="2" charset="-122"/>
              </a:rPr>
              <a:t>Newton</a:t>
            </a:r>
            <a:r>
              <a:rPr lang="zh-CN" altLang="en-US" sz="2800" b="0" dirty="0">
                <a:ea typeface="宋体" panose="02010600030101010101" pitchFamily="2" charset="-122"/>
              </a:rPr>
              <a:t>迭代法求方程</a:t>
            </a:r>
            <a:r>
              <a:rPr lang="en-US" altLang="zh-CN" sz="2800" b="0" i="1" dirty="0">
                <a:ea typeface="宋体" panose="02010600030101010101" pitchFamily="2" charset="-122"/>
              </a:rPr>
              <a:t>x</a:t>
            </a:r>
            <a:r>
              <a:rPr lang="en-US" altLang="zh-CN" sz="2800" b="0" dirty="0">
                <a:ea typeface="宋体" panose="02010600030101010101" pitchFamily="2" charset="-122"/>
              </a:rPr>
              <a:t>=</a:t>
            </a:r>
            <a:r>
              <a:rPr lang="en-US" altLang="zh-CN" sz="2800" b="0" dirty="0" err="1">
                <a:ea typeface="宋体" panose="02010600030101010101" pitchFamily="2" charset="-122"/>
              </a:rPr>
              <a:t>cos</a:t>
            </a:r>
            <a:r>
              <a:rPr lang="en-US" altLang="zh-CN" sz="2800" b="0" i="1" dirty="0" err="1">
                <a:ea typeface="宋体" panose="02010600030101010101" pitchFamily="2" charset="-122"/>
              </a:rPr>
              <a:t>x</a:t>
            </a:r>
            <a:r>
              <a:rPr lang="zh-CN" altLang="en-US" sz="2800" b="0" dirty="0">
                <a:ea typeface="宋体" panose="02010600030101010101" pitchFamily="2" charset="-122"/>
              </a:rPr>
              <a:t>的根时，迭代公式是</a:t>
            </a:r>
            <a:r>
              <a:rPr lang="zh-CN" altLang="en-US" sz="2800" u="sng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</a:t>
            </a: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6112F8F1-9C61-44C6-93ED-4A07EC9B0A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7872137"/>
              </p:ext>
            </p:extLst>
          </p:nvPr>
        </p:nvGraphicFramePr>
        <p:xfrm>
          <a:off x="1875703" y="1249154"/>
          <a:ext cx="5248454" cy="7837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514600" imgH="431640" progId="Equation.DSMT4">
                  <p:embed/>
                </p:oleObj>
              </mc:Choice>
              <mc:Fallback>
                <p:oleObj name="Equation" r:id="rId3" imgW="2514600" imgH="43164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5703" y="1249154"/>
                        <a:ext cx="5248454" cy="78379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7">
                <a:extLst>
                  <a:ext uri="{FF2B5EF4-FFF2-40B4-BE49-F238E27FC236}">
                    <a16:creationId xmlns:a16="http://schemas.microsoft.com/office/drawing/2014/main" id="{78DF24A2-739C-40EF-8F11-44FAC3D965C8}"/>
                  </a:ext>
                </a:extLst>
              </p:cNvPr>
              <p:cNvSpPr txBox="1"/>
              <p:nvPr/>
            </p:nvSpPr>
            <p:spPr bwMode="auto">
              <a:xfrm>
                <a:off x="3054621" y="4221088"/>
                <a:ext cx="2606675" cy="9302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Object 7">
                <a:extLst>
                  <a:ext uri="{FF2B5EF4-FFF2-40B4-BE49-F238E27FC236}">
                    <a16:creationId xmlns:a16="http://schemas.microsoft.com/office/drawing/2014/main" id="{78DF24A2-739C-40EF-8F11-44FAC3D96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54621" y="4221088"/>
                <a:ext cx="2606675" cy="9302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A8373C05-918E-7D15-6A77-4D899A000DDA}"/>
              </a:ext>
            </a:extLst>
          </p:cNvPr>
          <p:cNvSpPr txBox="1"/>
          <p:nvPr/>
        </p:nvSpPr>
        <p:spPr>
          <a:xfrm>
            <a:off x="3347864" y="3532599"/>
            <a:ext cx="46268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1" dirty="0">
                <a:ea typeface="宋体" panose="02010600030101010101" pitchFamily="2" charset="-122"/>
              </a:rPr>
              <a:t>f</a:t>
            </a:r>
            <a:r>
              <a:rPr lang="en-US" altLang="zh-CN" sz="2400" b="0" dirty="0">
                <a:ea typeface="宋体" panose="02010600030101010101" pitchFamily="2" charset="-122"/>
              </a:rPr>
              <a:t>(</a:t>
            </a:r>
            <a:r>
              <a:rPr lang="en-US" altLang="zh-CN" sz="2400" b="0" i="1" dirty="0">
                <a:ea typeface="宋体" panose="02010600030101010101" pitchFamily="2" charset="-122"/>
              </a:rPr>
              <a:t>x</a:t>
            </a:r>
            <a:r>
              <a:rPr lang="en-US" altLang="zh-CN" sz="2400" b="0" dirty="0">
                <a:ea typeface="宋体" panose="02010600030101010101" pitchFamily="2" charset="-122"/>
              </a:rPr>
              <a:t>)</a:t>
            </a:r>
            <a:r>
              <a:rPr lang="en-US" altLang="zh-CN" sz="2400" b="0" i="1" dirty="0">
                <a:ea typeface="宋体" panose="02010600030101010101" pitchFamily="2" charset="-122"/>
              </a:rPr>
              <a:t>= x </a:t>
            </a:r>
            <a:r>
              <a:rPr lang="en-US" altLang="zh-CN" sz="2400" b="0" dirty="0">
                <a:ea typeface="宋体" panose="02010600030101010101" pitchFamily="2" charset="-122"/>
              </a:rPr>
              <a:t>- </a:t>
            </a:r>
            <a:r>
              <a:rPr lang="en-US" altLang="zh-CN" sz="2400" b="0" dirty="0" err="1">
                <a:ea typeface="宋体" panose="02010600030101010101" pitchFamily="2" charset="-122"/>
              </a:rPr>
              <a:t>cos</a:t>
            </a:r>
            <a:r>
              <a:rPr lang="en-US" altLang="zh-CN" sz="2400" b="0" i="1" dirty="0" err="1">
                <a:ea typeface="宋体" panose="02010600030101010101" pitchFamily="2" charset="-122"/>
              </a:rPr>
              <a:t>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06915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3E81E-65B2-9484-4BC6-D95C0444A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3">
            <a:extLst>
              <a:ext uri="{FF2B5EF4-FFF2-40B4-BE49-F238E27FC236}">
                <a16:creationId xmlns:a16="http://schemas.microsoft.com/office/drawing/2014/main" id="{2B4390DC-A29E-57DF-058B-52728A7578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09538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3</a:t>
            </a: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章 非线性方程求解 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 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习题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3">
                <a:extLst>
                  <a:ext uri="{FF2B5EF4-FFF2-40B4-BE49-F238E27FC236}">
                    <a16:creationId xmlns:a16="http://schemas.microsoft.com/office/drawing/2014/main" id="{22E1E2A9-F39F-C685-476E-2B960240642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7249" y="476672"/>
                <a:ext cx="8641084" cy="11706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58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800" b="0" dirty="0">
                    <a:solidFill>
                      <a:srgbClr val="FF0000"/>
                    </a:solidFill>
                    <a:ea typeface="宋体" panose="02010600030101010101" pitchFamily="2" charset="-122"/>
                  </a:rPr>
                  <a:t>习题</a:t>
                </a:r>
                <a:r>
                  <a:rPr lang="en-US" altLang="zh-CN" sz="2800" b="0" dirty="0">
                    <a:solidFill>
                      <a:srgbClr val="FF0000"/>
                    </a:solidFill>
                    <a:ea typeface="宋体" panose="02010600030101010101" pitchFamily="2" charset="-122"/>
                  </a:rPr>
                  <a:t>2</a:t>
                </a:r>
                <a:r>
                  <a:rPr lang="zh-CN" altLang="en-US" sz="2800" b="0" dirty="0">
                    <a:ea typeface="宋体" panose="02010600030101010101" pitchFamily="2" charset="-122"/>
                  </a:rPr>
                  <a:t>：设方程</a:t>
                </a:r>
                <a:r>
                  <a:rPr lang="en-US" altLang="zh-CN" sz="2800" b="0" dirty="0">
                    <a:ea typeface="宋体" panose="02010600030101010101" pitchFamily="2" charset="-122"/>
                  </a:rPr>
                  <a:t>6</a:t>
                </a:r>
                <a:r>
                  <a:rPr lang="en-US" altLang="zh-CN" sz="2800" b="0" i="1" dirty="0">
                    <a:ea typeface="宋体" panose="02010600030101010101" pitchFamily="2" charset="-122"/>
                  </a:rPr>
                  <a:t>-</a:t>
                </a:r>
                <a:r>
                  <a:rPr lang="en-US" altLang="zh-CN" sz="2800" b="0" dirty="0">
                    <a:ea typeface="宋体" panose="02010600030101010101" pitchFamily="2" charset="-122"/>
                  </a:rPr>
                  <a:t>3</a:t>
                </a:r>
                <a:r>
                  <a:rPr lang="en-US" altLang="zh-CN" sz="2800" b="0" i="1" dirty="0">
                    <a:ea typeface="宋体" panose="02010600030101010101" pitchFamily="2" charset="-122"/>
                  </a:rPr>
                  <a:t>x+</a:t>
                </a:r>
                <a:r>
                  <a:rPr lang="en-US" altLang="zh-CN" sz="2800" b="0" dirty="0">
                    <a:ea typeface="宋体" panose="02010600030101010101" pitchFamily="2" charset="-122"/>
                  </a:rPr>
                  <a:t>cos</a:t>
                </a:r>
                <a:r>
                  <a:rPr lang="en-US" altLang="zh-CN" sz="2800" b="0" i="1" dirty="0">
                    <a:ea typeface="宋体" panose="02010600030101010101" pitchFamily="2" charset="-122"/>
                  </a:rPr>
                  <a:t>x=0</a:t>
                </a:r>
                <a:r>
                  <a:rPr lang="zh-CN" altLang="en-US" sz="2800" b="0" dirty="0">
                    <a:ea typeface="宋体" panose="02010600030101010101" pitchFamily="2" charset="-122"/>
                  </a:rPr>
                  <a:t>的迭代法 </a:t>
                </a:r>
                <a:r>
                  <a:rPr lang="en-US" altLang="zh-CN" sz="2800" b="0" i="1" dirty="0">
                    <a:ea typeface="宋体" panose="02010600030101010101" pitchFamily="2" charset="-122"/>
                  </a:rPr>
                  <a:t>x</a:t>
                </a:r>
                <a:r>
                  <a:rPr lang="en-US" altLang="zh-CN" sz="2800" b="0" i="1" baseline="-25000" dirty="0">
                    <a:ea typeface="宋体" panose="02010600030101010101" pitchFamily="2" charset="-122"/>
                  </a:rPr>
                  <a:t>k+</a:t>
                </a:r>
                <a:r>
                  <a:rPr lang="en-US" altLang="zh-CN" sz="2800" b="0" baseline="-25000" dirty="0">
                    <a:ea typeface="宋体" panose="02010600030101010101" pitchFamily="2" charset="-122"/>
                  </a:rPr>
                  <a:t>1</a:t>
                </a:r>
                <a:r>
                  <a:rPr lang="en-US" altLang="zh-CN" sz="2800" b="0" i="1" dirty="0">
                    <a:ea typeface="宋体" panose="02010600030101010101" pitchFamily="2" charset="-122"/>
                  </a:rPr>
                  <a:t>=</a:t>
                </a:r>
                <a:r>
                  <a:rPr lang="en-US" altLang="zh-CN" sz="2800" b="0" dirty="0">
                    <a:ea typeface="宋体" panose="02010600030101010101" pitchFamily="2" charset="-122"/>
                  </a:rPr>
                  <a:t>2 </a:t>
                </a:r>
                <a:r>
                  <a:rPr lang="en-US" altLang="zh-CN" sz="2800" b="0" i="1" dirty="0">
                    <a:ea typeface="宋体" panose="02010600030101010101" pitchFamily="2" charset="-122"/>
                  </a:rPr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2800" b="0" dirty="0">
                    <a:ea typeface="宋体" panose="02010600030101010101" pitchFamily="2" charset="-122"/>
                  </a:rPr>
                  <a:t>cos</a:t>
                </a:r>
                <a:r>
                  <a:rPr lang="en-US" altLang="zh-CN" sz="2800" b="0" i="1" dirty="0">
                    <a:ea typeface="宋体" panose="02010600030101010101" pitchFamily="2" charset="-122"/>
                  </a:rPr>
                  <a:t>x</a:t>
                </a:r>
                <a:r>
                  <a:rPr lang="en-US" altLang="zh-CN" sz="2800" b="0" i="1" baseline="-25000" dirty="0">
                    <a:ea typeface="宋体" panose="02010600030101010101" pitchFamily="2" charset="-122"/>
                  </a:rPr>
                  <a:t>k</a:t>
                </a:r>
                <a:r>
                  <a:rPr lang="zh-CN" altLang="en-US" sz="2800" b="0" dirty="0">
                    <a:ea typeface="宋体" panose="02010600030101010101" pitchFamily="2" charset="-122"/>
                  </a:rPr>
                  <a:t>，证明对任意</a:t>
                </a:r>
                <a:r>
                  <a:rPr lang="en-US" altLang="zh-CN" sz="2800" b="0" i="1" dirty="0">
                    <a:ea typeface="宋体" panose="02010600030101010101" pitchFamily="2" charset="-122"/>
                  </a:rPr>
                  <a:t>x</a:t>
                </a:r>
                <a:r>
                  <a:rPr lang="en-US" altLang="zh-CN" sz="2800" b="0" baseline="-25000" dirty="0">
                    <a:ea typeface="宋体" panose="02010600030101010101" pitchFamily="2" charset="-122"/>
                  </a:rPr>
                  <a:t>0</a:t>
                </a:r>
                <a:r>
                  <a:rPr lang="zh-CN" altLang="en-US" sz="2800" b="0" dirty="0">
                    <a:ea typeface="宋体" panose="02010600030101010101" pitchFamily="2" charset="-122"/>
                  </a:rPr>
                  <a:t> </a:t>
                </a:r>
                <a:r>
                  <a:rPr lang="zh-CN" altLang="en-US" sz="2800" dirty="0">
                    <a:ea typeface="宋体" panose="02010600030101010101" pitchFamily="2" charset="-122"/>
                  </a:rPr>
                  <a:t>∈</a:t>
                </a:r>
                <a:r>
                  <a:rPr lang="en-US" altLang="zh-CN" sz="2800" i="1" dirty="0">
                    <a:ea typeface="宋体" panose="02010600030101010101" pitchFamily="2" charset="-122"/>
                  </a:rPr>
                  <a:t>R</a:t>
                </a:r>
                <a:r>
                  <a:rPr lang="zh-CN" altLang="en-US" sz="2800" b="0" dirty="0">
                    <a:ea typeface="宋体" panose="02010600030101010101" pitchFamily="2" charset="-122"/>
                  </a:rPr>
                  <a:t>，均有                ，其中</a:t>
                </a:r>
                <a:r>
                  <a:rPr lang="en-US" altLang="zh-CN" sz="2800" b="0" i="1" dirty="0">
                    <a:ea typeface="宋体" panose="02010600030101010101" pitchFamily="2" charset="-122"/>
                  </a:rPr>
                  <a:t>x</a:t>
                </a:r>
                <a:r>
                  <a:rPr lang="en-US" altLang="zh-CN" sz="2800" b="0" baseline="30000" dirty="0">
                    <a:ea typeface="宋体" panose="02010600030101010101" pitchFamily="2" charset="-122"/>
                  </a:rPr>
                  <a:t>*</a:t>
                </a:r>
                <a:r>
                  <a:rPr lang="zh-CN" altLang="en-US" sz="2800" b="0" dirty="0">
                    <a:ea typeface="宋体" panose="02010600030101010101" pitchFamily="2" charset="-122"/>
                  </a:rPr>
                  <a:t>为方程的根。</a:t>
                </a:r>
              </a:p>
            </p:txBody>
          </p:sp>
        </mc:Choice>
        <mc:Fallback xmlns="">
          <p:sp>
            <p:nvSpPr>
              <p:cNvPr id="11" name="Text Box 3">
                <a:extLst>
                  <a:ext uri="{FF2B5EF4-FFF2-40B4-BE49-F238E27FC236}">
                    <a16:creationId xmlns:a16="http://schemas.microsoft.com/office/drawing/2014/main" id="{22E1E2A9-F39F-C685-476E-2B9602406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7249" y="476672"/>
                <a:ext cx="8641084" cy="1170641"/>
              </a:xfrm>
              <a:prstGeom prst="rect">
                <a:avLst/>
              </a:prstGeom>
              <a:blipFill>
                <a:blip r:embed="rId3"/>
                <a:stretch>
                  <a:fillRect l="-1410" r="-4090" b="-1093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D8542E9C-EEF3-0F7B-3242-D239E7C3B1A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95936" y="1094466"/>
          <a:ext cx="1572274" cy="667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85800" imgH="291960" progId="Equation.DSMT4">
                  <p:embed/>
                </p:oleObj>
              </mc:Choice>
              <mc:Fallback>
                <p:oleObj name="Equation" r:id="rId4" imgW="685800" imgH="291960" progId="Equation.DSMT4">
                  <p:embed/>
                  <p:pic>
                    <p:nvPicPr>
                      <p:cNvPr id="25" name="对象 24">
                        <a:extLst>
                          <a:ext uri="{FF2B5EF4-FFF2-40B4-BE49-F238E27FC236}">
                            <a16:creationId xmlns:a16="http://schemas.microsoft.com/office/drawing/2014/main" id="{3490C08F-C23F-0077-3799-5881DF15F7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936" y="1094466"/>
                        <a:ext cx="1572274" cy="66767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文本框 32">
            <a:extLst>
              <a:ext uri="{FF2B5EF4-FFF2-40B4-BE49-F238E27FC236}">
                <a16:creationId xmlns:a16="http://schemas.microsoft.com/office/drawing/2014/main" id="{3A34405C-9962-9D3C-7B52-89E94447AE8C}"/>
              </a:ext>
            </a:extLst>
          </p:cNvPr>
          <p:cNvSpPr txBox="1"/>
          <p:nvPr/>
        </p:nvSpPr>
        <p:spPr>
          <a:xfrm>
            <a:off x="179388" y="1951085"/>
            <a:ext cx="12966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证明：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8948593-5121-5839-FA85-794534754718}"/>
              </a:ext>
            </a:extLst>
          </p:cNvPr>
          <p:cNvSpPr txBox="1"/>
          <p:nvPr/>
        </p:nvSpPr>
        <p:spPr>
          <a:xfrm>
            <a:off x="1115616" y="1951085"/>
            <a:ext cx="18722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迭代函数为</a:t>
            </a:r>
          </a:p>
        </p:txBody>
      </p:sp>
      <p:graphicFrame>
        <p:nvGraphicFramePr>
          <p:cNvPr id="35" name="对象 34">
            <a:extLst>
              <a:ext uri="{FF2B5EF4-FFF2-40B4-BE49-F238E27FC236}">
                <a16:creationId xmlns:a16="http://schemas.microsoft.com/office/drawing/2014/main" id="{0074F67B-16FF-95BC-5DCE-468451B99C1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86922" y="1719728"/>
          <a:ext cx="2681288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68200" imgH="393480" progId="Equation.DSMT4">
                  <p:embed/>
                </p:oleObj>
              </mc:Choice>
              <mc:Fallback>
                <p:oleObj name="Equation" r:id="rId6" imgW="1168200" imgH="393480" progId="Equation.DSMT4">
                  <p:embed/>
                  <p:pic>
                    <p:nvPicPr>
                      <p:cNvPr id="35" name="对象 34">
                        <a:extLst>
                          <a:ext uri="{FF2B5EF4-FFF2-40B4-BE49-F238E27FC236}">
                            <a16:creationId xmlns:a16="http://schemas.microsoft.com/office/drawing/2014/main" id="{89197670-B0BC-2771-6663-7D2EC77E42E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6922" y="1719728"/>
                        <a:ext cx="2681288" cy="9001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文本框 35">
            <a:extLst>
              <a:ext uri="{FF2B5EF4-FFF2-40B4-BE49-F238E27FC236}">
                <a16:creationId xmlns:a16="http://schemas.microsoft.com/office/drawing/2014/main" id="{378D483E-A76F-EAF2-F432-6E83F057FACC}"/>
              </a:ext>
            </a:extLst>
          </p:cNvPr>
          <p:cNvSpPr txBox="1"/>
          <p:nvPr/>
        </p:nvSpPr>
        <p:spPr>
          <a:xfrm>
            <a:off x="1092491" y="2664652"/>
            <a:ext cx="18722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则：</a:t>
            </a:r>
          </a:p>
        </p:txBody>
      </p:sp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E0C5F9CB-7629-B275-82CD-5C00E1E217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7225" y="2412577"/>
          <a:ext cx="2476500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79280" imgH="393480" progId="Equation.DSMT4">
                  <p:embed/>
                </p:oleObj>
              </mc:Choice>
              <mc:Fallback>
                <p:oleObj name="Equation" r:id="rId8" imgW="1079280" imgH="393480" progId="Equation.DSMT4">
                  <p:embed/>
                  <p:pic>
                    <p:nvPicPr>
                      <p:cNvPr id="37" name="对象 36">
                        <a:extLst>
                          <a:ext uri="{FF2B5EF4-FFF2-40B4-BE49-F238E27FC236}">
                            <a16:creationId xmlns:a16="http://schemas.microsoft.com/office/drawing/2014/main" id="{C18AD2F3-9808-1A95-2FC5-D8E8F7D314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7225" y="2412577"/>
                        <a:ext cx="2476500" cy="9001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文本框 37">
            <a:extLst>
              <a:ext uri="{FF2B5EF4-FFF2-40B4-BE49-F238E27FC236}">
                <a16:creationId xmlns:a16="http://schemas.microsoft.com/office/drawing/2014/main" id="{7AD1ECAC-985B-39F4-23B5-8DFB7FF4924F}"/>
              </a:ext>
            </a:extLst>
          </p:cNvPr>
          <p:cNvSpPr txBox="1"/>
          <p:nvPr/>
        </p:nvSpPr>
        <p:spPr>
          <a:xfrm>
            <a:off x="1105160" y="3301044"/>
            <a:ext cx="18722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因</a:t>
            </a:r>
          </a:p>
        </p:txBody>
      </p:sp>
      <p:graphicFrame>
        <p:nvGraphicFramePr>
          <p:cNvPr id="39" name="对象 38">
            <a:extLst>
              <a:ext uri="{FF2B5EF4-FFF2-40B4-BE49-F238E27FC236}">
                <a16:creationId xmlns:a16="http://schemas.microsoft.com/office/drawing/2014/main" id="{AB029E2F-6A84-FC52-42FD-7708E3BDCD6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84728" y="3101958"/>
          <a:ext cx="2098675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914400" imgH="393480" progId="Equation.DSMT4">
                  <p:embed/>
                </p:oleObj>
              </mc:Choice>
              <mc:Fallback>
                <p:oleObj name="Equation" r:id="rId10" imgW="914400" imgH="393480" progId="Equation.DSMT4">
                  <p:embed/>
                  <p:pic>
                    <p:nvPicPr>
                      <p:cNvPr id="39" name="对象 38">
                        <a:extLst>
                          <a:ext uri="{FF2B5EF4-FFF2-40B4-BE49-F238E27FC236}">
                            <a16:creationId xmlns:a16="http://schemas.microsoft.com/office/drawing/2014/main" id="{AFB97A3D-9336-9C48-E508-79761FBE07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4728" y="3101958"/>
                        <a:ext cx="2098675" cy="9001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文本框 39">
            <a:extLst>
              <a:ext uri="{FF2B5EF4-FFF2-40B4-BE49-F238E27FC236}">
                <a16:creationId xmlns:a16="http://schemas.microsoft.com/office/drawing/2014/main" id="{870BF986-F471-B316-A910-AF5DD810A2F6}"/>
              </a:ext>
            </a:extLst>
          </p:cNvPr>
          <p:cNvSpPr txBox="1"/>
          <p:nvPr/>
        </p:nvSpPr>
        <p:spPr>
          <a:xfrm>
            <a:off x="3751430" y="3321181"/>
            <a:ext cx="22607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故迭代法收敛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CBD637C-1F07-C576-9C87-471458E4DF7E}"/>
              </a:ext>
            </a:extLst>
          </p:cNvPr>
          <p:cNvSpPr txBox="1"/>
          <p:nvPr/>
        </p:nvSpPr>
        <p:spPr>
          <a:xfrm>
            <a:off x="1115615" y="4008053"/>
            <a:ext cx="76727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即对任意</a:t>
            </a:r>
            <a:r>
              <a:rPr lang="en-US" altLang="zh-CN" dirty="0">
                <a:solidFill>
                  <a:srgbClr val="0000FF"/>
                </a:solidFill>
              </a:rPr>
              <a:t>x</a:t>
            </a:r>
            <a:r>
              <a:rPr lang="en-US" altLang="zh-CN" baseline="-25000" dirty="0">
                <a:solidFill>
                  <a:srgbClr val="0000FF"/>
                </a:solidFill>
              </a:rPr>
              <a:t>0</a:t>
            </a:r>
            <a:r>
              <a:rPr lang="en-US" altLang="zh-CN" dirty="0">
                <a:solidFill>
                  <a:srgbClr val="0000FF"/>
                </a:solidFill>
              </a:rPr>
              <a:t> ∈R</a:t>
            </a:r>
            <a:r>
              <a:rPr lang="zh-CN" altLang="en-US" dirty="0">
                <a:solidFill>
                  <a:srgbClr val="0000FF"/>
                </a:solidFill>
              </a:rPr>
              <a:t>，均有                ，其中</a:t>
            </a:r>
            <a:r>
              <a:rPr lang="en-US" altLang="zh-CN" dirty="0">
                <a:solidFill>
                  <a:srgbClr val="0000FF"/>
                </a:solidFill>
              </a:rPr>
              <a:t>x*</a:t>
            </a:r>
            <a:r>
              <a:rPr lang="zh-CN" altLang="en-US" dirty="0">
                <a:solidFill>
                  <a:srgbClr val="0000FF"/>
                </a:solidFill>
              </a:rPr>
              <a:t>为方程的根</a:t>
            </a:r>
          </a:p>
        </p:txBody>
      </p:sp>
      <p:graphicFrame>
        <p:nvGraphicFramePr>
          <p:cNvPr id="42" name="对象 41">
            <a:extLst>
              <a:ext uri="{FF2B5EF4-FFF2-40B4-BE49-F238E27FC236}">
                <a16:creationId xmlns:a16="http://schemas.microsoft.com/office/drawing/2014/main" id="{E0295575-1D45-42B3-0828-A4153798E8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41382" y="4014030"/>
          <a:ext cx="1328021" cy="5639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685800" imgH="291960" progId="Equation.DSMT4">
                  <p:embed/>
                </p:oleObj>
              </mc:Choice>
              <mc:Fallback>
                <p:oleObj name="Equation" r:id="rId12" imgW="685800" imgH="291960" progId="Equation.DSMT4">
                  <p:embed/>
                  <p:pic>
                    <p:nvPicPr>
                      <p:cNvPr id="42" name="对象 41">
                        <a:extLst>
                          <a:ext uri="{FF2B5EF4-FFF2-40B4-BE49-F238E27FC236}">
                            <a16:creationId xmlns:a16="http://schemas.microsoft.com/office/drawing/2014/main" id="{691A4AE5-20BF-3AD1-1E3D-2FD32A3A6B4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1382" y="4014030"/>
                        <a:ext cx="1328021" cy="56395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00117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6" grpId="0"/>
      <p:bldP spid="38" grpId="0"/>
      <p:bldP spid="40" grpId="0"/>
      <p:bldP spid="4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文本框 1"/>
          <p:cNvSpPr txBox="1">
            <a:spLocks noChangeArrowheads="1"/>
          </p:cNvSpPr>
          <p:nvPr/>
        </p:nvSpPr>
        <p:spPr bwMode="auto">
          <a:xfrm>
            <a:off x="827584" y="2681625"/>
            <a:ext cx="687387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b="1">
                <a:solidFill>
                  <a:schemeClr val="accent2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defRPr kumimoji="1" b="1">
                <a:solidFill>
                  <a:schemeClr val="accent2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defRPr kumimoji="1" b="1">
                <a:solidFill>
                  <a:schemeClr val="accent2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defRPr kumimoji="1" b="1">
                <a:solidFill>
                  <a:schemeClr val="accent2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defRPr kumimoji="1" b="1">
                <a:solidFill>
                  <a:schemeClr val="accent2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accent2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accent2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accent2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accent2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algn="ctr"/>
            <a:r>
              <a:rPr kumimoji="0" lang="zh-CN" altLang="en-US" sz="4000" b="0" dirty="0">
                <a:solidFill>
                  <a:srgbClr val="005826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</a:t>
            </a:r>
            <a:r>
              <a:rPr kumimoji="0" lang="en-US" altLang="zh-CN" sz="4000" b="0" dirty="0">
                <a:solidFill>
                  <a:srgbClr val="005826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4</a:t>
            </a:r>
            <a:r>
              <a:rPr kumimoji="0" lang="zh-CN" altLang="en-US" sz="4000" b="0" dirty="0">
                <a:solidFill>
                  <a:srgbClr val="005826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章 求解线性方程组</a:t>
            </a:r>
            <a:br>
              <a:rPr kumimoji="0" lang="en-US" altLang="zh-CN" sz="4000" b="0" dirty="0">
                <a:solidFill>
                  <a:srgbClr val="005826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</a:br>
            <a:r>
              <a:rPr kumimoji="0" lang="zh-CN" altLang="en-US" sz="4000" b="0" dirty="0">
                <a:solidFill>
                  <a:srgbClr val="005826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的直接法</a:t>
            </a:r>
            <a:endParaRPr kumimoji="0" lang="en-US" altLang="zh-CN" sz="4000" b="0" dirty="0">
              <a:solidFill>
                <a:srgbClr val="005826"/>
              </a:solidFill>
              <a:latin typeface="Georgia" panose="02040502050405020303" pitchFamily="18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15274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01" name="Rectangle 5"/>
          <p:cNvSpPr>
            <a:spLocks noChangeArrowheads="1"/>
          </p:cNvSpPr>
          <p:nvPr/>
        </p:nvSpPr>
        <p:spPr bwMode="auto">
          <a:xfrm>
            <a:off x="4148138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D50B7144-EFE9-49ED-AEEC-27F11816698F}"/>
              </a:ext>
            </a:extLst>
          </p:cNvPr>
          <p:cNvSpPr txBox="1">
            <a:spLocks/>
          </p:cNvSpPr>
          <p:nvPr/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楷体_GB2312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  <a:cs typeface="楷体_GB231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  <a:cs typeface="楷体_GB231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  <a:cs typeface="楷体_GB231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  <a:cs typeface="楷体_GB231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r>
              <a:rPr lang="en-US" altLang="zh-CN" kern="0"/>
              <a:t>4.</a:t>
            </a:r>
            <a:r>
              <a:rPr lang="zh-CN" altLang="en-US" kern="0"/>
              <a:t> 解线性方程组的直接法</a:t>
            </a:r>
            <a:endParaRPr lang="zh-CN" altLang="en-US" kern="0" dirty="0"/>
          </a:p>
        </p:txBody>
      </p:sp>
      <p:sp>
        <p:nvSpPr>
          <p:cNvPr id="4" name="内容占位符 5">
            <a:extLst>
              <a:ext uri="{FF2B5EF4-FFF2-40B4-BE49-F238E27FC236}">
                <a16:creationId xmlns:a16="http://schemas.microsoft.com/office/drawing/2014/main" id="{3D5E50DD-59AC-45A9-92EE-AADBA9811E79}"/>
              </a:ext>
            </a:extLst>
          </p:cNvPr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kern="0" dirty="0"/>
              <a:t>高斯消去法</a:t>
            </a:r>
            <a:r>
              <a:rPr lang="en-US" altLang="zh-CN" kern="0" dirty="0"/>
              <a:t>: </a:t>
            </a:r>
            <a:r>
              <a:rPr lang="zh-CN" altLang="en-US" kern="0" dirty="0"/>
              <a:t>列主元</a:t>
            </a:r>
            <a:endParaRPr lang="en-US" altLang="zh-CN" kern="0" dirty="0"/>
          </a:p>
          <a:p>
            <a:pPr>
              <a:lnSpc>
                <a:spcPct val="150000"/>
              </a:lnSpc>
            </a:pPr>
            <a:r>
              <a:rPr lang="en-US" altLang="zh-CN" kern="0" dirty="0"/>
              <a:t>LU</a:t>
            </a:r>
            <a:r>
              <a:rPr lang="zh-CN" altLang="en-US" kern="0" dirty="0"/>
              <a:t>分解（</a:t>
            </a:r>
            <a:r>
              <a:rPr lang="en-US" altLang="zh-CN" kern="0" dirty="0"/>
              <a:t>Doolittle/</a:t>
            </a:r>
            <a:r>
              <a:rPr lang="en-US" altLang="zh-CN" kern="0" dirty="0" err="1"/>
              <a:t>Crout</a:t>
            </a:r>
            <a:r>
              <a:rPr lang="zh-CN" altLang="en-US" kern="0" dirty="0"/>
              <a:t>）</a:t>
            </a:r>
            <a:endParaRPr lang="en-US" altLang="zh-CN" kern="0" dirty="0"/>
          </a:p>
          <a:p>
            <a:pPr>
              <a:lnSpc>
                <a:spcPct val="150000"/>
              </a:lnSpc>
            </a:pPr>
            <a:r>
              <a:rPr lang="en-US" altLang="zh-CN" kern="0" dirty="0"/>
              <a:t>LDL</a:t>
            </a:r>
            <a:r>
              <a:rPr lang="en-US" altLang="zh-CN" kern="0" baseline="30000" dirty="0"/>
              <a:t>T</a:t>
            </a:r>
            <a:r>
              <a:rPr lang="zh-CN" altLang="en-US" kern="0" dirty="0"/>
              <a:t>分解</a:t>
            </a:r>
            <a:endParaRPr lang="en-US" altLang="zh-CN" kern="0" dirty="0"/>
          </a:p>
          <a:p>
            <a:pPr>
              <a:lnSpc>
                <a:spcPct val="150000"/>
              </a:lnSpc>
            </a:pPr>
            <a:r>
              <a:rPr lang="zh-CN" altLang="en-US" kern="0" dirty="0"/>
              <a:t>三对角方程组的求解</a:t>
            </a:r>
          </a:p>
        </p:txBody>
      </p:sp>
      <p:sp>
        <p:nvSpPr>
          <p:cNvPr id="5" name="右大括号 4">
            <a:extLst>
              <a:ext uri="{FF2B5EF4-FFF2-40B4-BE49-F238E27FC236}">
                <a16:creationId xmlns:a16="http://schemas.microsoft.com/office/drawing/2014/main" id="{5A77F83A-F220-424A-BE18-603505392BE0}"/>
              </a:ext>
            </a:extLst>
          </p:cNvPr>
          <p:cNvSpPr/>
          <p:nvPr/>
        </p:nvSpPr>
        <p:spPr>
          <a:xfrm>
            <a:off x="5718458" y="1634277"/>
            <a:ext cx="285752" cy="221457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ADE0F7B7-D1EA-40B5-A186-7D852601C713}"/>
              </a:ext>
            </a:extLst>
          </p:cNvPr>
          <p:cNvSpPr txBox="1"/>
          <p:nvPr/>
        </p:nvSpPr>
        <p:spPr>
          <a:xfrm>
            <a:off x="6127043" y="2549713"/>
            <a:ext cx="2720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Adobe 黑体 Std R" pitchFamily="34" charset="-122"/>
                <a:ea typeface="Adobe 黑体 Std R" pitchFamily="34" charset="-122"/>
              </a:rPr>
              <a:t>计算，解方程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E9CD0F6-E644-4DC0-89AF-15DDFA6B6F5F}"/>
              </a:ext>
            </a:extLst>
          </p:cNvPr>
          <p:cNvSpPr/>
          <p:nvPr/>
        </p:nvSpPr>
        <p:spPr>
          <a:xfrm>
            <a:off x="827584" y="4762058"/>
            <a:ext cx="80329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★ </a:t>
            </a:r>
            <a:r>
              <a:rPr lang="zh-CN" altLang="en-US" sz="2400" dirty="0">
                <a:solidFill>
                  <a:srgbClr val="0033CC"/>
                </a:solidFill>
              </a:rPr>
              <a:t>会设计算法进行</a:t>
            </a:r>
            <a:r>
              <a:rPr lang="en-US" altLang="zh-CN" sz="2400" dirty="0">
                <a:solidFill>
                  <a:srgbClr val="0033CC"/>
                </a:solidFill>
              </a:rPr>
              <a:t>LU</a:t>
            </a:r>
            <a:r>
              <a:rPr lang="zh-CN" altLang="en-US" sz="2400" dirty="0">
                <a:solidFill>
                  <a:srgbClr val="0033CC"/>
                </a:solidFill>
              </a:rPr>
              <a:t>分解，并基于</a:t>
            </a:r>
            <a:r>
              <a:rPr lang="en-US" altLang="zh-CN" sz="2400" dirty="0">
                <a:solidFill>
                  <a:srgbClr val="0033CC"/>
                </a:solidFill>
              </a:rPr>
              <a:t>LU</a:t>
            </a:r>
            <a:r>
              <a:rPr lang="zh-CN" altLang="en-US" sz="2400" dirty="0">
                <a:solidFill>
                  <a:srgbClr val="0033CC"/>
                </a:solidFill>
              </a:rPr>
              <a:t>分解求解线性方程组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920384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434" name="Object 2"/>
          <p:cNvGraphicFramePr>
            <a:graphicFrameLocks noChangeAspect="1"/>
          </p:cNvGraphicFramePr>
          <p:nvPr/>
        </p:nvGraphicFramePr>
        <p:xfrm>
          <a:off x="322263" y="1662113"/>
          <a:ext cx="8716962" cy="117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3604061" imgH="479972" progId="Equation.3">
                  <p:embed/>
                </p:oleObj>
              </mc:Choice>
              <mc:Fallback>
                <p:oleObj name="公式" r:id="rId2" imgW="3604061" imgH="47997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263" y="1662113"/>
                        <a:ext cx="8716962" cy="1177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4435" name="Object 3"/>
          <p:cNvGraphicFramePr>
            <a:graphicFrameLocks noChangeAspect="1"/>
          </p:cNvGraphicFramePr>
          <p:nvPr/>
        </p:nvGraphicFramePr>
        <p:xfrm>
          <a:off x="3492500" y="2886075"/>
          <a:ext cx="187325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503053" imgH="152380" progId="Equation.3">
                  <p:embed/>
                </p:oleObj>
              </mc:Choice>
              <mc:Fallback>
                <p:oleObj name="公式" r:id="rId4" imgW="503053" imgH="1523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2886075"/>
                        <a:ext cx="1873250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0" name="Rectangle 4"/>
          <p:cNvSpPr>
            <a:spLocks noChangeArrowheads="1"/>
          </p:cNvSpPr>
          <p:nvPr/>
        </p:nvSpPr>
        <p:spPr bwMode="gray">
          <a:xfrm>
            <a:off x="539750" y="725488"/>
            <a:ext cx="692943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360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特征值与谱半径</a:t>
            </a:r>
          </a:p>
        </p:txBody>
      </p:sp>
      <p:graphicFrame>
        <p:nvGraphicFramePr>
          <p:cNvPr id="274437" name="Object 5"/>
          <p:cNvGraphicFramePr>
            <a:graphicFrameLocks noChangeAspect="1"/>
          </p:cNvGraphicFramePr>
          <p:nvPr/>
        </p:nvGraphicFramePr>
        <p:xfrm>
          <a:off x="323850" y="3606800"/>
          <a:ext cx="8423275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3581267" imgH="426877" progId="Equation.3">
                  <p:embed/>
                </p:oleObj>
              </mc:Choice>
              <mc:Fallback>
                <p:oleObj name="公式" r:id="rId6" imgW="3581267" imgH="42687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3606800"/>
                        <a:ext cx="8423275" cy="105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4438" name="Object 6"/>
          <p:cNvGraphicFramePr>
            <a:graphicFrameLocks noChangeAspect="1"/>
          </p:cNvGraphicFramePr>
          <p:nvPr/>
        </p:nvGraphicFramePr>
        <p:xfrm>
          <a:off x="468313" y="5694363"/>
          <a:ext cx="2946400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1089859" imgH="175211" progId="Equation.3">
                  <p:embed/>
                </p:oleObj>
              </mc:Choice>
              <mc:Fallback>
                <p:oleObj name="公式" r:id="rId8" imgW="1089859" imgH="17521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5694363"/>
                        <a:ext cx="2946400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4439" name="Object 7"/>
          <p:cNvGraphicFramePr>
            <a:graphicFrameLocks noChangeAspect="1"/>
          </p:cNvGraphicFramePr>
          <p:nvPr/>
        </p:nvGraphicFramePr>
        <p:xfrm>
          <a:off x="3203575" y="4757738"/>
          <a:ext cx="2952750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1013526" imgH="266533" progId="Equation.3">
                  <p:embed/>
                </p:oleObj>
              </mc:Choice>
              <mc:Fallback>
                <p:oleObj name="公式" r:id="rId10" imgW="1013526" imgH="26653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4757738"/>
                        <a:ext cx="2952750" cy="71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4440" name="Text Box 8"/>
          <p:cNvSpPr txBox="1">
            <a:spLocks noChangeArrowheads="1"/>
          </p:cNvSpPr>
          <p:nvPr/>
        </p:nvSpPr>
        <p:spPr bwMode="auto">
          <a:xfrm>
            <a:off x="250825" y="1639888"/>
            <a:ext cx="8953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0">
                <a:solidFill>
                  <a:srgbClr val="FF0000"/>
                </a:solidFill>
                <a:ea typeface="宋体" panose="02010600030101010101" pitchFamily="2" charset="-122"/>
              </a:rPr>
              <a:t>定义</a:t>
            </a:r>
            <a:endParaRPr lang="en-US" altLang="zh-CN" sz="2800" b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10" name="Text Box 15"/>
          <p:cNvSpPr txBox="1">
            <a:spLocks noChangeArrowheads="1"/>
          </p:cNvSpPr>
          <p:nvPr/>
        </p:nvSpPr>
        <p:spPr bwMode="auto">
          <a:xfrm>
            <a:off x="179388" y="109538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第四章 求解线性方程组的直接法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4.1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 矩阵的基础知识</a:t>
            </a:r>
          </a:p>
        </p:txBody>
      </p:sp>
    </p:spTree>
    <p:extLst>
      <p:ext uri="{BB962C8B-B14F-4D97-AF65-F5344CB8AC3E}">
        <p14:creationId xmlns:p14="http://schemas.microsoft.com/office/powerpoint/2010/main" val="1252072602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5458" name="Object 2"/>
          <p:cNvGraphicFramePr>
            <a:graphicFrameLocks noChangeAspect="1"/>
          </p:cNvGraphicFramePr>
          <p:nvPr/>
        </p:nvGraphicFramePr>
        <p:xfrm>
          <a:off x="2843213" y="1824038"/>
          <a:ext cx="3384550" cy="189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269449" imgH="710891" progId="Equation.3">
                  <p:embed/>
                </p:oleObj>
              </mc:Choice>
              <mc:Fallback>
                <p:oleObj name="公式" r:id="rId2" imgW="1269449" imgH="7108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1824038"/>
                        <a:ext cx="3384550" cy="1895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5459" name="Text Box 3"/>
          <p:cNvSpPr txBox="1">
            <a:spLocks noChangeArrowheads="1"/>
          </p:cNvSpPr>
          <p:nvPr/>
        </p:nvSpPr>
        <p:spPr bwMode="auto">
          <a:xfrm>
            <a:off x="611188" y="1103313"/>
            <a:ext cx="717550" cy="51911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0">
                <a:ea typeface="宋体" panose="02010600030101010101" pitchFamily="2" charset="-122"/>
              </a:rPr>
              <a:t>例</a:t>
            </a:r>
            <a:r>
              <a:rPr lang="en-US" altLang="zh-CN" sz="2800" b="0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275460" name="Text Box 4"/>
          <p:cNvSpPr txBox="1">
            <a:spLocks noChangeArrowheads="1"/>
          </p:cNvSpPr>
          <p:nvPr/>
        </p:nvSpPr>
        <p:spPr bwMode="auto">
          <a:xfrm>
            <a:off x="1692275" y="1125538"/>
            <a:ext cx="54197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0">
                <a:ea typeface="宋体" panose="02010600030101010101" pitchFamily="2" charset="-122"/>
              </a:rPr>
              <a:t>求矩阵</a:t>
            </a:r>
            <a:r>
              <a:rPr lang="en-US" altLang="zh-CN" sz="2800" b="0">
                <a:ea typeface="宋体" panose="02010600030101010101" pitchFamily="2" charset="-122"/>
              </a:rPr>
              <a:t>A</a:t>
            </a:r>
            <a:r>
              <a:rPr lang="zh-CN" altLang="en-US" sz="2800" b="0">
                <a:ea typeface="宋体" panose="02010600030101010101" pitchFamily="2" charset="-122"/>
              </a:rPr>
              <a:t>的特征值和谱半径，其中</a:t>
            </a:r>
          </a:p>
        </p:txBody>
      </p:sp>
      <p:sp>
        <p:nvSpPr>
          <p:cNvPr id="275461" name="Text Box 5"/>
          <p:cNvSpPr txBox="1">
            <a:spLocks noChangeArrowheads="1"/>
          </p:cNvSpPr>
          <p:nvPr/>
        </p:nvSpPr>
        <p:spPr bwMode="auto">
          <a:xfrm>
            <a:off x="539750" y="4127500"/>
            <a:ext cx="638175" cy="51911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0">
                <a:ea typeface="宋体" panose="02010600030101010101" pitchFamily="2" charset="-122"/>
              </a:rPr>
              <a:t>解</a:t>
            </a:r>
            <a:r>
              <a:rPr lang="en-US" altLang="zh-CN" sz="2800" b="0">
                <a:ea typeface="宋体" panose="02010600030101010101" pitchFamily="2" charset="-122"/>
              </a:rPr>
              <a:t>:</a:t>
            </a:r>
          </a:p>
        </p:txBody>
      </p:sp>
      <p:sp>
        <p:nvSpPr>
          <p:cNvPr id="275462" name="Text Box 6"/>
          <p:cNvSpPr txBox="1">
            <a:spLocks noChangeArrowheads="1"/>
          </p:cNvSpPr>
          <p:nvPr/>
        </p:nvSpPr>
        <p:spPr bwMode="auto">
          <a:xfrm>
            <a:off x="1476375" y="4149725"/>
            <a:ext cx="2574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 sz="2800" b="0">
                <a:ea typeface="宋体" panose="02010600030101010101" pitchFamily="2" charset="-122"/>
              </a:rPr>
              <a:t>A</a:t>
            </a:r>
            <a:r>
              <a:rPr kumimoji="0" lang="zh-CN" altLang="en-US" sz="2800" b="0">
                <a:ea typeface="宋体" panose="02010600030101010101" pitchFamily="2" charset="-122"/>
              </a:rPr>
              <a:t>的特征方程</a:t>
            </a:r>
            <a:r>
              <a:rPr lang="zh-CN" altLang="en-US" sz="2800" b="0">
                <a:ea typeface="宋体" panose="02010600030101010101" pitchFamily="2" charset="-122"/>
              </a:rPr>
              <a:t>为</a:t>
            </a:r>
          </a:p>
        </p:txBody>
      </p:sp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179388" y="109538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第四章 求解线性方程组的直接法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4.1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 矩阵的基础知识</a:t>
            </a:r>
          </a:p>
        </p:txBody>
      </p:sp>
    </p:spTree>
    <p:extLst>
      <p:ext uri="{BB962C8B-B14F-4D97-AF65-F5344CB8AC3E}">
        <p14:creationId xmlns:p14="http://schemas.microsoft.com/office/powerpoint/2010/main" val="138842465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883" name="Object 2"/>
          <p:cNvGraphicFramePr>
            <a:graphicFrameLocks noChangeAspect="1"/>
          </p:cNvGraphicFramePr>
          <p:nvPr/>
        </p:nvGraphicFramePr>
        <p:xfrm>
          <a:off x="395536" y="1357313"/>
          <a:ext cx="5903912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828800" imgH="241200" progId="Equation.3">
                  <p:embed/>
                </p:oleObj>
              </mc:Choice>
              <mc:Fallback>
                <p:oleObj name="公式" r:id="rId2" imgW="18288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1357313"/>
                        <a:ext cx="5903912" cy="777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884" name="Object 3"/>
          <p:cNvGraphicFramePr>
            <a:graphicFrameLocks noChangeAspect="1"/>
          </p:cNvGraphicFramePr>
          <p:nvPr/>
        </p:nvGraphicFramePr>
        <p:xfrm>
          <a:off x="774700" y="2281238"/>
          <a:ext cx="2876550" cy="75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066680" imgH="279360" progId="Equation.3">
                  <p:embed/>
                </p:oleObj>
              </mc:Choice>
              <mc:Fallback>
                <p:oleObj name="公式" r:id="rId4" imgW="106668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700" y="2281238"/>
                        <a:ext cx="2876550" cy="754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885" name="Text Box 5"/>
          <p:cNvSpPr txBox="1">
            <a:spLocks noChangeArrowheads="1"/>
          </p:cNvSpPr>
          <p:nvPr/>
        </p:nvSpPr>
        <p:spPr bwMode="auto">
          <a:xfrm>
            <a:off x="4315756" y="2281244"/>
            <a:ext cx="3385863" cy="584775"/>
          </a:xfrm>
          <a:prstGeom prst="rect">
            <a:avLst/>
          </a:prstGeom>
          <a:noFill/>
          <a:ln w="28575">
            <a:noFill/>
            <a:miter lim="800000"/>
            <a:headEnd/>
            <a:tailEnd type="none" w="sm" len="med"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  <a:latin typeface="Georgia" panose="02040502050405020303" pitchFamily="18" charset="0"/>
                <a:cs typeface="Times New Roman" pitchFamily="18" charset="0"/>
              </a:rPr>
              <a:t>∞</a:t>
            </a:r>
            <a:r>
              <a:rPr lang="zh-CN" altLang="en-US" sz="3200" dirty="0">
                <a:solidFill>
                  <a:srgbClr val="FF0000"/>
                </a:solidFill>
                <a:latin typeface="Georgia" panose="02040502050405020303" pitchFamily="18" charset="0"/>
                <a:cs typeface="Times New Roman" pitchFamily="18" charset="0"/>
              </a:rPr>
              <a:t>范数</a:t>
            </a:r>
            <a:r>
              <a:rPr lang="zh-CN" altLang="en-US" sz="3200" dirty="0">
                <a:latin typeface="Georgia" panose="02040502050405020303" pitchFamily="18" charset="0"/>
                <a:cs typeface="Times New Roman" pitchFamily="18" charset="0"/>
              </a:rPr>
              <a:t>或</a:t>
            </a:r>
            <a:r>
              <a:rPr lang="zh-CN" altLang="en-US" sz="3200" dirty="0">
                <a:solidFill>
                  <a:srgbClr val="FF0000"/>
                </a:solidFill>
                <a:latin typeface="Georgia" panose="02040502050405020303" pitchFamily="18" charset="0"/>
                <a:cs typeface="Times New Roman" pitchFamily="18" charset="0"/>
              </a:rPr>
              <a:t>最大范数</a:t>
            </a:r>
          </a:p>
        </p:txBody>
      </p:sp>
      <p:graphicFrame>
        <p:nvGraphicFramePr>
          <p:cNvPr id="122886" name="Object 4"/>
          <p:cNvGraphicFramePr>
            <a:graphicFrameLocks noChangeAspect="1"/>
          </p:cNvGraphicFramePr>
          <p:nvPr/>
        </p:nvGraphicFramePr>
        <p:xfrm>
          <a:off x="779463" y="3071810"/>
          <a:ext cx="2468562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914400" imgH="431640" progId="Equation.3">
                  <p:embed/>
                </p:oleObj>
              </mc:Choice>
              <mc:Fallback>
                <p:oleObj name="公式" r:id="rId6" imgW="9144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9463" y="3071810"/>
                        <a:ext cx="2468562" cy="1165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887" name="Text Box 7"/>
          <p:cNvSpPr txBox="1">
            <a:spLocks noChangeArrowheads="1"/>
          </p:cNvSpPr>
          <p:nvPr/>
        </p:nvSpPr>
        <p:spPr bwMode="auto">
          <a:xfrm>
            <a:off x="4343803" y="3367091"/>
            <a:ext cx="1361270" cy="584775"/>
          </a:xfrm>
          <a:prstGeom prst="rect">
            <a:avLst/>
          </a:prstGeom>
          <a:noFill/>
          <a:ln w="28575">
            <a:noFill/>
            <a:miter lim="800000"/>
            <a:headEnd/>
            <a:tailEnd type="none" w="sm" len="med"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200">
                <a:solidFill>
                  <a:srgbClr val="FF0000"/>
                </a:solidFill>
                <a:latin typeface="Georgia" panose="02040502050405020303" pitchFamily="18" charset="0"/>
              </a:rPr>
              <a:t>1-</a:t>
            </a:r>
            <a:r>
              <a:rPr lang="zh-CN" altLang="en-US" sz="3200">
                <a:solidFill>
                  <a:srgbClr val="FF0000"/>
                </a:solidFill>
                <a:latin typeface="Georgia" panose="02040502050405020303" pitchFamily="18" charset="0"/>
              </a:rPr>
              <a:t>范数</a:t>
            </a:r>
          </a:p>
        </p:txBody>
      </p:sp>
      <p:graphicFrame>
        <p:nvGraphicFramePr>
          <p:cNvPr id="122888" name="Object 5"/>
          <p:cNvGraphicFramePr>
            <a:graphicFrameLocks noChangeAspect="1"/>
          </p:cNvGraphicFramePr>
          <p:nvPr/>
        </p:nvGraphicFramePr>
        <p:xfrm>
          <a:off x="762000" y="4214818"/>
          <a:ext cx="2844800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1054080" imgH="431640" progId="Equation.3">
                  <p:embed/>
                </p:oleObj>
              </mc:Choice>
              <mc:Fallback>
                <p:oleObj name="公式" r:id="rId8" imgW="10540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214818"/>
                        <a:ext cx="2844800" cy="1165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889" name="Text Box 9"/>
          <p:cNvSpPr txBox="1">
            <a:spLocks noChangeArrowheads="1"/>
          </p:cNvSpPr>
          <p:nvPr/>
        </p:nvSpPr>
        <p:spPr bwMode="auto">
          <a:xfrm>
            <a:off x="4368137" y="4510099"/>
            <a:ext cx="1417376" cy="584775"/>
          </a:xfrm>
          <a:prstGeom prst="rect">
            <a:avLst/>
          </a:prstGeom>
          <a:noFill/>
          <a:ln w="28575">
            <a:noFill/>
            <a:miter lim="800000"/>
            <a:headEnd/>
            <a:tailEnd type="none" w="sm" len="med"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200">
                <a:solidFill>
                  <a:srgbClr val="FF0000"/>
                </a:solidFill>
                <a:latin typeface="Georgia" panose="02040502050405020303" pitchFamily="18" charset="0"/>
              </a:rPr>
              <a:t>2-</a:t>
            </a:r>
            <a:r>
              <a:rPr lang="zh-CN" altLang="en-US" sz="3200">
                <a:solidFill>
                  <a:srgbClr val="FF0000"/>
                </a:solidFill>
                <a:latin typeface="Georgia" panose="02040502050405020303" pitchFamily="18" charset="0"/>
              </a:rPr>
              <a:t>范数</a:t>
            </a: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500063" y="642938"/>
            <a:ext cx="3627437" cy="584200"/>
          </a:xfrm>
          <a:prstGeom prst="rect">
            <a:avLst/>
          </a:prstGeom>
          <a:noFill/>
          <a:ln w="28575">
            <a:noFill/>
            <a:miter lim="800000"/>
            <a:headEnd/>
            <a:tailEnd type="none" w="sm" len="med"/>
          </a:ln>
        </p:spPr>
        <p:txBody>
          <a:bodyPr wrap="none">
            <a:spAutoFit/>
          </a:bodyPr>
          <a:lstStyle>
            <a:defPPr>
              <a:defRPr lang="en-US"/>
            </a:defPPr>
            <a:lvl1pPr marL="457200" indent="-457200" algn="ctr">
              <a:spcBef>
                <a:spcPct val="50000"/>
              </a:spcBef>
              <a:buClr>
                <a:srgbClr val="FF0000"/>
              </a:buClr>
              <a:buFont typeface="Wingdings" panose="05000000000000000000" pitchFamily="2" charset="2"/>
              <a:buChar char="u"/>
              <a:defRPr sz="3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b="0" dirty="0"/>
              <a:t>常用的向量范数 </a:t>
            </a:r>
          </a:p>
        </p:txBody>
      </p:sp>
      <p:graphicFrame>
        <p:nvGraphicFramePr>
          <p:cNvPr id="12" name="Object 5"/>
          <p:cNvGraphicFramePr>
            <a:graphicFrameLocks noChangeAspect="1"/>
          </p:cNvGraphicFramePr>
          <p:nvPr/>
        </p:nvGraphicFramePr>
        <p:xfrm>
          <a:off x="714348" y="5357826"/>
          <a:ext cx="3392488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1257120" imgH="431640" progId="Equation.3">
                  <p:embed/>
                </p:oleObj>
              </mc:Choice>
              <mc:Fallback>
                <p:oleObj name="公式" r:id="rId10" imgW="125712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48" y="5357826"/>
                        <a:ext cx="3392488" cy="1165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4381132" y="5724545"/>
            <a:ext cx="1433406" cy="584775"/>
          </a:xfrm>
          <a:prstGeom prst="rect">
            <a:avLst/>
          </a:prstGeom>
          <a:noFill/>
          <a:ln w="28575">
            <a:noFill/>
            <a:miter lim="800000"/>
            <a:headEnd/>
            <a:tailEnd type="none" w="sm" len="med"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200" i="1" dirty="0">
                <a:solidFill>
                  <a:srgbClr val="FF0000"/>
                </a:solidFill>
                <a:latin typeface="Georgia" panose="02040502050405020303" pitchFamily="18" charset="0"/>
              </a:rPr>
              <a:t>p</a:t>
            </a:r>
            <a:r>
              <a:rPr lang="en-US" altLang="zh-CN" sz="3200" dirty="0">
                <a:solidFill>
                  <a:srgbClr val="FF0000"/>
                </a:solidFill>
                <a:latin typeface="Georgia" panose="02040502050405020303" pitchFamily="18" charset="0"/>
              </a:rPr>
              <a:t>-</a:t>
            </a:r>
            <a:r>
              <a:rPr lang="zh-CN" altLang="en-US" sz="3200" dirty="0">
                <a:solidFill>
                  <a:srgbClr val="FF0000"/>
                </a:solidFill>
                <a:latin typeface="Georgia" panose="02040502050405020303" pitchFamily="18" charset="0"/>
              </a:rPr>
              <a:t>范数</a:t>
            </a:r>
          </a:p>
        </p:txBody>
      </p:sp>
      <p:sp>
        <p:nvSpPr>
          <p:cNvPr id="14" name="Text Box 30">
            <a:extLst>
              <a:ext uri="{FF2B5EF4-FFF2-40B4-BE49-F238E27FC236}">
                <a16:creationId xmlns:a16="http://schemas.microsoft.com/office/drawing/2014/main" id="{BBA87FCB-6A05-4BF2-802A-5951AE0F7A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09538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0</a:t>
            </a: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章 绪论 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 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0.4 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范数</a:t>
            </a:r>
          </a:p>
        </p:txBody>
      </p:sp>
    </p:spTree>
    <p:extLst>
      <p:ext uri="{BB962C8B-B14F-4D97-AF65-F5344CB8AC3E}">
        <p14:creationId xmlns:p14="http://schemas.microsoft.com/office/powerpoint/2010/main" val="3366641699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6482" name="Object 2"/>
          <p:cNvGraphicFramePr>
            <a:graphicFrameLocks noChangeAspect="1"/>
          </p:cNvGraphicFramePr>
          <p:nvPr/>
        </p:nvGraphicFramePr>
        <p:xfrm>
          <a:off x="2124075" y="3141663"/>
          <a:ext cx="3227388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282700" imgH="228600" progId="Equation.3">
                  <p:embed/>
                </p:oleObj>
              </mc:Choice>
              <mc:Fallback>
                <p:oleObj name="公式" r:id="rId2" imgW="12827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3141663"/>
                        <a:ext cx="3227388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483" name="Object 3"/>
          <p:cNvGraphicFramePr>
            <a:graphicFrameLocks noChangeAspect="1"/>
          </p:cNvGraphicFramePr>
          <p:nvPr/>
        </p:nvGraphicFramePr>
        <p:xfrm>
          <a:off x="323850" y="981075"/>
          <a:ext cx="8532813" cy="179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3390900" imgH="711200" progId="Equation.3">
                  <p:embed/>
                </p:oleObj>
              </mc:Choice>
              <mc:Fallback>
                <p:oleObj name="公式" r:id="rId4" imgW="33909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981075"/>
                        <a:ext cx="8532813" cy="179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484" name="Text Box 4"/>
          <p:cNvSpPr txBox="1">
            <a:spLocks noChangeArrowheads="1"/>
          </p:cNvSpPr>
          <p:nvPr/>
        </p:nvSpPr>
        <p:spPr bwMode="auto">
          <a:xfrm>
            <a:off x="395288" y="4221163"/>
            <a:ext cx="25749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 b="0">
                <a:ea typeface="宋体" panose="02010600030101010101" pitchFamily="2" charset="-122"/>
              </a:rPr>
              <a:t>故</a:t>
            </a:r>
            <a:r>
              <a:rPr kumimoji="0" lang="en-US" altLang="zh-CN" sz="2800" b="0">
                <a:ea typeface="宋体" panose="02010600030101010101" pitchFamily="2" charset="-122"/>
              </a:rPr>
              <a:t>A</a:t>
            </a:r>
            <a:r>
              <a:rPr kumimoji="0" lang="zh-CN" altLang="en-US" sz="2800" b="0">
                <a:ea typeface="宋体" panose="02010600030101010101" pitchFamily="2" charset="-122"/>
              </a:rPr>
              <a:t>的特征值为</a:t>
            </a:r>
            <a:endParaRPr lang="zh-CN" altLang="en-US" sz="2800" b="0">
              <a:ea typeface="宋体" panose="02010600030101010101" pitchFamily="2" charset="-122"/>
            </a:endParaRPr>
          </a:p>
        </p:txBody>
      </p:sp>
      <p:graphicFrame>
        <p:nvGraphicFramePr>
          <p:cNvPr id="276485" name="Object 5"/>
          <p:cNvGraphicFramePr>
            <a:graphicFrameLocks noChangeAspect="1"/>
          </p:cNvGraphicFramePr>
          <p:nvPr/>
        </p:nvGraphicFramePr>
        <p:xfrm>
          <a:off x="2987675" y="4221163"/>
          <a:ext cx="3100388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1231366" imgH="228501" progId="Equation.3">
                  <p:embed/>
                </p:oleObj>
              </mc:Choice>
              <mc:Fallback>
                <p:oleObj name="公式" r:id="rId6" imgW="1231366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4221163"/>
                        <a:ext cx="3100388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486" name="Text Box 6"/>
          <p:cNvSpPr txBox="1">
            <a:spLocks noChangeArrowheads="1"/>
          </p:cNvSpPr>
          <p:nvPr/>
        </p:nvSpPr>
        <p:spPr bwMode="auto">
          <a:xfrm>
            <a:off x="1331913" y="4868863"/>
            <a:ext cx="16065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 b="0">
                <a:ea typeface="宋体" panose="02010600030101010101" pitchFamily="2" charset="-122"/>
              </a:rPr>
              <a:t>谱半径为</a:t>
            </a:r>
            <a:endParaRPr lang="zh-CN" altLang="en-US" sz="2800" b="0">
              <a:ea typeface="宋体" panose="02010600030101010101" pitchFamily="2" charset="-122"/>
            </a:endParaRPr>
          </a:p>
        </p:txBody>
      </p:sp>
      <p:graphicFrame>
        <p:nvGraphicFramePr>
          <p:cNvPr id="276487" name="Object 7"/>
          <p:cNvGraphicFramePr>
            <a:graphicFrameLocks noChangeAspect="1"/>
          </p:cNvGraphicFramePr>
          <p:nvPr/>
        </p:nvGraphicFramePr>
        <p:xfrm>
          <a:off x="2916238" y="4941888"/>
          <a:ext cx="1565275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622030" imgH="203112" progId="Equation.3">
                  <p:embed/>
                </p:oleObj>
              </mc:Choice>
              <mc:Fallback>
                <p:oleObj name="公式" r:id="rId8" imgW="622030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4941888"/>
                        <a:ext cx="1565275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179388" y="109538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第四章 求解线性方程组的直接法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4.1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 矩阵的基础知识</a:t>
            </a:r>
          </a:p>
        </p:txBody>
      </p:sp>
    </p:spTree>
    <p:extLst>
      <p:ext uri="{BB962C8B-B14F-4D97-AF65-F5344CB8AC3E}">
        <p14:creationId xmlns:p14="http://schemas.microsoft.com/office/powerpoint/2010/main" val="1567859369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0" name="Group 2"/>
          <p:cNvGrpSpPr>
            <a:grpSpLocks/>
          </p:cNvGrpSpPr>
          <p:nvPr/>
        </p:nvGrpSpPr>
        <p:grpSpPr bwMode="auto">
          <a:xfrm>
            <a:off x="0" y="620713"/>
            <a:ext cx="3733800" cy="609600"/>
            <a:chOff x="1056" y="2112"/>
            <a:chExt cx="3840" cy="384"/>
          </a:xfrm>
        </p:grpSpPr>
        <p:sp>
          <p:nvSpPr>
            <p:cNvPr id="17430" name="Text Box 3"/>
            <p:cNvSpPr txBox="1">
              <a:spLocks noChangeArrowheads="1"/>
            </p:cNvSpPr>
            <p:nvPr/>
          </p:nvSpPr>
          <p:spPr bwMode="auto">
            <a:xfrm>
              <a:off x="1056" y="2112"/>
              <a:ext cx="38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楷体_GB231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>
                  <a:srgbClr val="FF0000"/>
                </a:buClr>
                <a:buFont typeface="Wingdings" panose="05000000000000000000" pitchFamily="2" charset="2"/>
                <a:buChar char="Ø"/>
              </a:pPr>
              <a:r>
                <a:rPr lang="en-US" altLang="zh-CN" sz="2800">
                  <a:latin typeface="Tahoma" panose="020B0604030504040204" pitchFamily="34" charset="0"/>
                  <a:ea typeface="宋体" panose="02010600030101010101" pitchFamily="2" charset="-122"/>
                </a:rPr>
                <a:t> Gauss</a:t>
              </a:r>
              <a:r>
                <a:rPr lang="zh-CN" altLang="en-US" sz="2800">
                  <a:latin typeface="Tahoma" panose="020B0604030504040204" pitchFamily="34" charset="0"/>
                  <a:ea typeface="宋体" panose="02010600030101010101" pitchFamily="2" charset="-122"/>
                </a:rPr>
                <a:t>消元法</a:t>
              </a:r>
              <a:endParaRPr lang="zh-CN" altLang="en-US" sz="2800" b="0">
                <a:ea typeface="隶书" panose="02010509060101010101" pitchFamily="49" charset="-122"/>
              </a:endParaRPr>
            </a:p>
          </p:txBody>
        </p:sp>
        <p:graphicFrame>
          <p:nvGraphicFramePr>
            <p:cNvPr id="17431" name="Object 4"/>
            <p:cNvGraphicFramePr>
              <a:graphicFrameLocks noChangeAspect="1"/>
            </p:cNvGraphicFramePr>
            <p:nvPr/>
          </p:nvGraphicFramePr>
          <p:xfrm>
            <a:off x="1056" y="2112"/>
            <a:ext cx="457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文档" r:id="rId2" imgW="5273954" imgH="198120" progId="Word.Document.8">
                    <p:embed/>
                  </p:oleObj>
                </mc:Choice>
                <mc:Fallback>
                  <p:oleObj name="文档" r:id="rId2" imgW="5273954" imgH="198120" progId="Word.Documen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6" y="2112"/>
                          <a:ext cx="457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411" name="Text Box 23"/>
          <p:cNvSpPr txBox="1">
            <a:spLocks noChangeArrowheads="1"/>
          </p:cNvSpPr>
          <p:nvPr/>
        </p:nvSpPr>
        <p:spPr bwMode="auto">
          <a:xfrm>
            <a:off x="179388" y="109538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第四章 求解线性方程组的直接法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4.2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Gauss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消元法</a:t>
            </a:r>
          </a:p>
        </p:txBody>
      </p:sp>
      <p:sp>
        <p:nvSpPr>
          <p:cNvPr id="24" name="Text Box 5"/>
          <p:cNvSpPr txBox="1">
            <a:spLocks noChangeArrowheads="1"/>
          </p:cNvSpPr>
          <p:nvPr/>
        </p:nvSpPr>
        <p:spPr bwMode="auto">
          <a:xfrm>
            <a:off x="501650" y="1470025"/>
            <a:ext cx="5011308" cy="523220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scene3d>
            <a:camera prst="legacyObliqueFront"/>
            <a:lightRig rig="legacyFlat3" dir="b"/>
          </a:scene3d>
          <a:sp3d extrusionH="36306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</p:spPr>
        <p:txBody>
          <a:bodyPr wrap="none">
            <a:spAutoFit/>
            <a:flatTx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0" dirty="0">
                <a:ea typeface="宋体" panose="02010600030101010101" pitchFamily="2" charset="-122"/>
              </a:rPr>
              <a:t>一、</a:t>
            </a:r>
            <a:r>
              <a:rPr lang="en-US" altLang="zh-CN" sz="2800" b="0" dirty="0">
                <a:ea typeface="宋体" panose="02010600030101010101" pitchFamily="2" charset="-122"/>
              </a:rPr>
              <a:t>Gauss</a:t>
            </a:r>
            <a:r>
              <a:rPr lang="zh-CN" altLang="en-US" sz="2800" b="0" dirty="0">
                <a:ea typeface="宋体" panose="02010600030101010101" pitchFamily="2" charset="-122"/>
              </a:rPr>
              <a:t>顺序消元法（小结）</a:t>
            </a:r>
          </a:p>
        </p:txBody>
      </p: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4067175" y="2349500"/>
            <a:ext cx="1295400" cy="533400"/>
            <a:chOff x="2544" y="1344"/>
            <a:chExt cx="816" cy="336"/>
          </a:xfrm>
        </p:grpSpPr>
        <p:sp>
          <p:nvSpPr>
            <p:cNvPr id="17428" name="Rectangle 7"/>
            <p:cNvSpPr>
              <a:spLocks noChangeArrowheads="1"/>
            </p:cNvSpPr>
            <p:nvPr/>
          </p:nvSpPr>
          <p:spPr bwMode="auto">
            <a:xfrm>
              <a:off x="2544" y="1344"/>
              <a:ext cx="816" cy="336"/>
            </a:xfrm>
            <a:prstGeom prst="rect">
              <a:avLst/>
            </a:prstGeom>
            <a:solidFill>
              <a:srgbClr val="FF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楷体_GB231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1800">
                <a:solidFill>
                  <a:schemeClr val="accent2"/>
                </a:solidFill>
              </a:endParaRPr>
            </a:p>
          </p:txBody>
        </p:sp>
        <p:graphicFrame>
          <p:nvGraphicFramePr>
            <p:cNvPr id="17429" name="Object 8"/>
            <p:cNvGraphicFramePr>
              <a:graphicFrameLocks noChangeAspect="1"/>
            </p:cNvGraphicFramePr>
            <p:nvPr/>
          </p:nvGraphicFramePr>
          <p:xfrm>
            <a:off x="2616" y="1353"/>
            <a:ext cx="696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444114" imgH="177646" progId="Equation.3">
                    <p:embed/>
                  </p:oleObj>
                </mc:Choice>
                <mc:Fallback>
                  <p:oleObj name="公式" r:id="rId4" imgW="444114" imgH="17764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16" y="1353"/>
                          <a:ext cx="696" cy="2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8" name="Text Box 9"/>
          <p:cNvSpPr txBox="1">
            <a:spLocks noChangeArrowheads="1"/>
          </p:cNvSpPr>
          <p:nvPr/>
        </p:nvSpPr>
        <p:spPr bwMode="auto">
          <a:xfrm>
            <a:off x="850900" y="2363788"/>
            <a:ext cx="2317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0">
                <a:ea typeface="宋体" panose="02010600030101010101" pitchFamily="2" charset="-122"/>
              </a:rPr>
              <a:t>对线性方程组</a:t>
            </a:r>
          </a:p>
        </p:txBody>
      </p: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928688" y="3140075"/>
            <a:ext cx="6324600" cy="762000"/>
            <a:chOff x="432" y="1968"/>
            <a:chExt cx="3984" cy="480"/>
          </a:xfrm>
        </p:grpSpPr>
        <p:sp>
          <p:nvSpPr>
            <p:cNvPr id="17426" name="Rectangle 11"/>
            <p:cNvSpPr>
              <a:spLocks noChangeArrowheads="1"/>
            </p:cNvSpPr>
            <p:nvPr/>
          </p:nvSpPr>
          <p:spPr bwMode="auto">
            <a:xfrm>
              <a:off x="432" y="1968"/>
              <a:ext cx="3984" cy="480"/>
            </a:xfrm>
            <a:prstGeom prst="rect">
              <a:avLst/>
            </a:prstGeom>
            <a:gradFill rotWithShape="0">
              <a:gsLst>
                <a:gs pos="0">
                  <a:srgbClr val="66FF33"/>
                </a:gs>
                <a:gs pos="50000">
                  <a:srgbClr val="FF99FF"/>
                </a:gs>
                <a:gs pos="100000">
                  <a:srgbClr val="66FF33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楷体_GB231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1800">
                <a:solidFill>
                  <a:schemeClr val="accent2"/>
                </a:solidFill>
              </a:endParaRPr>
            </a:p>
          </p:txBody>
        </p:sp>
        <p:graphicFrame>
          <p:nvGraphicFramePr>
            <p:cNvPr id="17427" name="Object 12"/>
            <p:cNvGraphicFramePr>
              <a:graphicFrameLocks noChangeAspect="1"/>
            </p:cNvGraphicFramePr>
            <p:nvPr/>
          </p:nvGraphicFramePr>
          <p:xfrm>
            <a:off x="480" y="2016"/>
            <a:ext cx="996" cy="3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634725" imgH="241195" progId="Equation.3">
                    <p:embed/>
                  </p:oleObj>
                </mc:Choice>
                <mc:Fallback>
                  <p:oleObj name="公式" r:id="rId6" imgW="634725" imgH="24119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" y="2016"/>
                          <a:ext cx="996" cy="3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2" name="AutoShape 13"/>
          <p:cNvSpPr>
            <a:spLocks noChangeArrowheads="1"/>
          </p:cNvSpPr>
          <p:nvPr/>
        </p:nvSpPr>
        <p:spPr bwMode="auto">
          <a:xfrm>
            <a:off x="4662488" y="3292475"/>
            <a:ext cx="533400" cy="381000"/>
          </a:xfrm>
          <a:prstGeom prst="rightArrow">
            <a:avLst>
              <a:gd name="adj1" fmla="val 30833"/>
              <a:gd name="adj2" fmla="val 63331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 b="0">
              <a:solidFill>
                <a:srgbClr val="FF3300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33" name="Object 14"/>
          <p:cNvGraphicFramePr>
            <a:graphicFrameLocks noChangeAspect="1"/>
          </p:cNvGraphicFramePr>
          <p:nvPr/>
        </p:nvGraphicFramePr>
        <p:xfrm>
          <a:off x="2681288" y="3216275"/>
          <a:ext cx="193040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774364" imgH="241195" progId="Equation.3">
                  <p:embed/>
                </p:oleObj>
              </mc:Choice>
              <mc:Fallback>
                <p:oleObj name="公式" r:id="rId8" imgW="774364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1288" y="3216275"/>
                        <a:ext cx="1930400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15"/>
          <p:cNvGraphicFramePr>
            <a:graphicFrameLocks noChangeAspect="1"/>
          </p:cNvGraphicFramePr>
          <p:nvPr/>
        </p:nvGraphicFramePr>
        <p:xfrm>
          <a:off x="5348288" y="3216275"/>
          <a:ext cx="1649412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660113" imgH="241195" progId="Equation.3">
                  <p:embed/>
                </p:oleObj>
              </mc:Choice>
              <mc:Fallback>
                <p:oleObj name="公式" r:id="rId10" imgW="660113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8288" y="3216275"/>
                        <a:ext cx="1649412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4129088" y="4054475"/>
            <a:ext cx="3200400" cy="762000"/>
            <a:chOff x="2448" y="2544"/>
            <a:chExt cx="2016" cy="480"/>
          </a:xfrm>
        </p:grpSpPr>
        <p:sp>
          <p:nvSpPr>
            <p:cNvPr id="17424" name="Rectangle 17"/>
            <p:cNvSpPr>
              <a:spLocks noChangeArrowheads="1"/>
            </p:cNvSpPr>
            <p:nvPr/>
          </p:nvSpPr>
          <p:spPr bwMode="auto">
            <a:xfrm>
              <a:off x="2448" y="2544"/>
              <a:ext cx="2016" cy="480"/>
            </a:xfrm>
            <a:prstGeom prst="rect">
              <a:avLst/>
            </a:prstGeom>
            <a:gradFill rotWithShape="0">
              <a:gsLst>
                <a:gs pos="0">
                  <a:srgbClr val="66FF33"/>
                </a:gs>
                <a:gs pos="50000">
                  <a:srgbClr val="FF99FF"/>
                </a:gs>
                <a:gs pos="100000">
                  <a:srgbClr val="66FF33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楷体_GB231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1800">
                <a:solidFill>
                  <a:schemeClr val="accent2"/>
                </a:solidFill>
              </a:endParaRPr>
            </a:p>
          </p:txBody>
        </p:sp>
        <p:sp>
          <p:nvSpPr>
            <p:cNvPr id="17425" name="AutoShape 18"/>
            <p:cNvSpPr>
              <a:spLocks noChangeArrowheads="1"/>
            </p:cNvSpPr>
            <p:nvPr/>
          </p:nvSpPr>
          <p:spPr bwMode="auto">
            <a:xfrm>
              <a:off x="2496" y="2688"/>
              <a:ext cx="768" cy="240"/>
            </a:xfrm>
            <a:prstGeom prst="rightArrow">
              <a:avLst>
                <a:gd name="adj1" fmla="val 30833"/>
                <a:gd name="adj2" fmla="val 78326"/>
              </a:avLst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楷体_GB231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0">
                  <a:ea typeface="宋体" panose="02010600030101010101" pitchFamily="2" charset="-122"/>
                </a:rPr>
                <a:t>经过</a:t>
              </a:r>
              <a:r>
                <a:rPr lang="en-US" altLang="zh-CN" sz="2000" b="0">
                  <a:ea typeface="宋体" panose="02010600030101010101" pitchFamily="2" charset="-122"/>
                </a:rPr>
                <a:t>n-1</a:t>
              </a:r>
              <a:r>
                <a:rPr lang="zh-CN" altLang="en-US" sz="2000" b="0">
                  <a:ea typeface="宋体" panose="02010600030101010101" pitchFamily="2" charset="-122"/>
                </a:rPr>
                <a:t>次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800" b="0">
                <a:solidFill>
                  <a:srgbClr val="FF3300"/>
                </a:solidFill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38" name="Object 19"/>
          <p:cNvGraphicFramePr>
            <a:graphicFrameLocks noChangeAspect="1"/>
          </p:cNvGraphicFramePr>
          <p:nvPr/>
        </p:nvGraphicFramePr>
        <p:xfrm>
          <a:off x="5576888" y="4130675"/>
          <a:ext cx="1649412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2" imgW="660113" imgH="241195" progId="Equation.3">
                  <p:embed/>
                </p:oleObj>
              </mc:Choice>
              <mc:Fallback>
                <p:oleObj name="公式" r:id="rId12" imgW="660113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6888" y="4130675"/>
                        <a:ext cx="1649412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20"/>
          <p:cNvGrpSpPr>
            <a:grpSpLocks/>
          </p:cNvGrpSpPr>
          <p:nvPr/>
        </p:nvGrpSpPr>
        <p:grpSpPr bwMode="auto">
          <a:xfrm>
            <a:off x="971550" y="5013325"/>
            <a:ext cx="3810000" cy="685800"/>
            <a:chOff x="480" y="3072"/>
            <a:chExt cx="2400" cy="432"/>
          </a:xfrm>
        </p:grpSpPr>
        <p:sp>
          <p:nvSpPr>
            <p:cNvPr id="17422" name="Rectangle 21"/>
            <p:cNvSpPr>
              <a:spLocks noChangeArrowheads="1"/>
            </p:cNvSpPr>
            <p:nvPr/>
          </p:nvSpPr>
          <p:spPr bwMode="auto">
            <a:xfrm>
              <a:off x="480" y="3072"/>
              <a:ext cx="2400" cy="432"/>
            </a:xfrm>
            <a:prstGeom prst="rect">
              <a:avLst/>
            </a:prstGeom>
            <a:gradFill rotWithShape="0">
              <a:gsLst>
                <a:gs pos="0">
                  <a:srgbClr val="66FF33"/>
                </a:gs>
                <a:gs pos="50000">
                  <a:srgbClr val="FF99FF"/>
                </a:gs>
                <a:gs pos="100000">
                  <a:srgbClr val="66FF33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楷体_GB231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1800">
                <a:solidFill>
                  <a:schemeClr val="accent2"/>
                </a:solidFill>
              </a:endParaRPr>
            </a:p>
          </p:txBody>
        </p:sp>
        <p:graphicFrame>
          <p:nvGraphicFramePr>
            <p:cNvPr id="17423" name="Object 22"/>
            <p:cNvGraphicFramePr>
              <a:graphicFrameLocks noChangeAspect="1"/>
            </p:cNvGraphicFramePr>
            <p:nvPr/>
          </p:nvGraphicFramePr>
          <p:xfrm>
            <a:off x="528" y="3120"/>
            <a:ext cx="2257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4" imgW="1434477" imgH="215806" progId="Equation.3">
                    <p:embed/>
                  </p:oleObj>
                </mc:Choice>
                <mc:Fallback>
                  <p:oleObj name="公式" r:id="rId14" imgW="1434477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" y="3120"/>
                          <a:ext cx="2257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393230681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3106" name="Object 2"/>
          <p:cNvGraphicFramePr>
            <a:graphicFrameLocks noChangeAspect="1"/>
          </p:cNvGraphicFramePr>
          <p:nvPr/>
        </p:nvGraphicFramePr>
        <p:xfrm>
          <a:off x="1398562" y="1961654"/>
          <a:ext cx="4973638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Equation 3.0" r:id="rId2" imgW="1993900" imgH="241300" progId="Equation.3">
                  <p:embed/>
                </p:oleObj>
              </mc:Choice>
              <mc:Fallback>
                <p:oleObj name="Microsoft Equation 3.0" r:id="rId2" imgW="19939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8562" y="1961654"/>
                        <a:ext cx="4973638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107" name="Object 3"/>
          <p:cNvGraphicFramePr>
            <a:graphicFrameLocks noChangeAspect="1"/>
          </p:cNvGraphicFramePr>
          <p:nvPr/>
        </p:nvGraphicFramePr>
        <p:xfrm>
          <a:off x="4499992" y="4583113"/>
          <a:ext cx="186372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748975" imgH="241195" progId="Equation.3">
                  <p:embed/>
                </p:oleObj>
              </mc:Choice>
              <mc:Fallback>
                <p:oleObj name="公式" r:id="rId4" imgW="748975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9992" y="4583113"/>
                        <a:ext cx="1863725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108" name="Object 4"/>
          <p:cNvGraphicFramePr>
            <a:graphicFrameLocks noChangeAspect="1"/>
          </p:cNvGraphicFramePr>
          <p:nvPr/>
        </p:nvGraphicFramePr>
        <p:xfrm>
          <a:off x="827088" y="1917700"/>
          <a:ext cx="677862" cy="329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190500" imgH="914400" progId="Equation.3">
                  <p:embed/>
                </p:oleObj>
              </mc:Choice>
              <mc:Fallback>
                <p:oleObj name="公式" r:id="rId6" imgW="1905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917700"/>
                        <a:ext cx="677862" cy="329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516688" y="1989138"/>
            <a:ext cx="692150" cy="3313112"/>
            <a:chOff x="4512" y="288"/>
            <a:chExt cx="436" cy="1776"/>
          </a:xfrm>
        </p:grpSpPr>
        <p:sp>
          <p:nvSpPr>
            <p:cNvPr id="18442" name="Line 6"/>
            <p:cNvSpPr>
              <a:spLocks noChangeShapeType="1"/>
            </p:cNvSpPr>
            <p:nvPr/>
          </p:nvSpPr>
          <p:spPr bwMode="auto">
            <a:xfrm flipV="1">
              <a:off x="4512" y="288"/>
              <a:ext cx="0" cy="177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3" name="Text Box 7"/>
            <p:cNvSpPr txBox="1">
              <a:spLocks noChangeArrowheads="1"/>
            </p:cNvSpPr>
            <p:nvPr/>
          </p:nvSpPr>
          <p:spPr bwMode="auto">
            <a:xfrm>
              <a:off x="4608" y="720"/>
              <a:ext cx="340" cy="9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楷体_GB231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800" b="0">
                  <a:ea typeface="宋体" panose="02010600030101010101" pitchFamily="2" charset="-122"/>
                </a:rPr>
                <a:t>回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800" b="0">
                  <a:ea typeface="宋体" panose="02010600030101010101" pitchFamily="2" charset="-122"/>
                </a:rPr>
                <a:t>代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800" b="0">
                  <a:ea typeface="宋体" panose="02010600030101010101" pitchFamily="2" charset="-122"/>
                </a:rPr>
                <a:t>方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800" b="0">
                  <a:ea typeface="宋体" panose="02010600030101010101" pitchFamily="2" charset="-122"/>
                </a:rPr>
                <a:t>向</a:t>
              </a:r>
            </a:p>
          </p:txBody>
        </p:sp>
      </p:grpSp>
      <p:graphicFrame>
        <p:nvGraphicFramePr>
          <p:cNvPr id="303112" name="Object 8"/>
          <p:cNvGraphicFramePr>
            <a:graphicFrameLocks noChangeAspect="1"/>
          </p:cNvGraphicFramePr>
          <p:nvPr/>
        </p:nvGraphicFramePr>
        <p:xfrm>
          <a:off x="1691680" y="2401455"/>
          <a:ext cx="4583087" cy="1039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2133600" imgH="457200" progId="Equation.3">
                  <p:embed/>
                </p:oleObj>
              </mc:Choice>
              <mc:Fallback>
                <p:oleObj name="公式" r:id="rId8" imgW="21336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2401455"/>
                        <a:ext cx="4583087" cy="10390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113" name="Object 9"/>
          <p:cNvGraphicFramePr>
            <a:graphicFrameLocks noChangeAspect="1"/>
          </p:cNvGraphicFramePr>
          <p:nvPr/>
        </p:nvGraphicFramePr>
        <p:xfrm>
          <a:off x="2695451" y="3438574"/>
          <a:ext cx="3892773" cy="99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1676400" imgH="457200" progId="Equation.3">
                  <p:embed/>
                </p:oleObj>
              </mc:Choice>
              <mc:Fallback>
                <p:oleObj name="公式" r:id="rId10" imgW="1676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5451" y="3438574"/>
                        <a:ext cx="3892773" cy="998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3114" name="Text Box 10"/>
          <p:cNvSpPr txBox="1">
            <a:spLocks noChangeArrowheads="1"/>
          </p:cNvSpPr>
          <p:nvPr/>
        </p:nvSpPr>
        <p:spPr bwMode="auto">
          <a:xfrm>
            <a:off x="684213" y="814388"/>
            <a:ext cx="4451350" cy="51911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0">
                <a:ea typeface="宋体" panose="02010600030101010101" pitchFamily="2" charset="-122"/>
              </a:rPr>
              <a:t>得到等价的线性代数方程组</a:t>
            </a:r>
          </a:p>
        </p:txBody>
      </p:sp>
      <p:sp>
        <p:nvSpPr>
          <p:cNvPr id="12" name="Text Box 23"/>
          <p:cNvSpPr txBox="1">
            <a:spLocks noChangeArrowheads="1"/>
          </p:cNvSpPr>
          <p:nvPr/>
        </p:nvSpPr>
        <p:spPr bwMode="auto">
          <a:xfrm>
            <a:off x="179388" y="109538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第四章 求解线性方程组的直接法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4.2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Gauss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消元法</a:t>
            </a:r>
          </a:p>
        </p:txBody>
      </p:sp>
    </p:spTree>
    <p:extLst>
      <p:ext uri="{BB962C8B-B14F-4D97-AF65-F5344CB8AC3E}">
        <p14:creationId xmlns:p14="http://schemas.microsoft.com/office/powerpoint/2010/main" val="1609866371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Text Box 2"/>
          <p:cNvSpPr txBox="1">
            <a:spLocks noChangeArrowheads="1"/>
          </p:cNvSpPr>
          <p:nvPr/>
        </p:nvSpPr>
        <p:spPr bwMode="auto">
          <a:xfrm>
            <a:off x="827088" y="765175"/>
            <a:ext cx="1349375" cy="51911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0">
                <a:ea typeface="宋体" panose="02010600030101010101" pitchFamily="2" charset="-122"/>
              </a:rPr>
              <a:t>其解为</a:t>
            </a:r>
            <a:r>
              <a:rPr lang="en-US" altLang="zh-CN" sz="2800" b="0">
                <a:ea typeface="宋体" panose="02010600030101010101" pitchFamily="2" charset="-122"/>
              </a:rPr>
              <a:t>:</a:t>
            </a:r>
          </a:p>
        </p:txBody>
      </p:sp>
      <p:graphicFrame>
        <p:nvGraphicFramePr>
          <p:cNvPr id="304131" name="Object 3"/>
          <p:cNvGraphicFramePr>
            <a:graphicFrameLocks noChangeAspect="1"/>
          </p:cNvGraphicFramePr>
          <p:nvPr/>
        </p:nvGraphicFramePr>
        <p:xfrm>
          <a:off x="1692275" y="1989138"/>
          <a:ext cx="1208088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583947" imgH="457002" progId="Equation.3">
                  <p:embed/>
                </p:oleObj>
              </mc:Choice>
              <mc:Fallback>
                <p:oleObj name="公式" r:id="rId2" imgW="583947" imgH="45700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1989138"/>
                        <a:ext cx="1208088" cy="102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4132" name="Object 4"/>
          <p:cNvGraphicFramePr>
            <a:graphicFrameLocks noChangeAspect="1"/>
          </p:cNvGraphicFramePr>
          <p:nvPr/>
        </p:nvGraphicFramePr>
        <p:xfrm>
          <a:off x="4700588" y="3776663"/>
          <a:ext cx="3103562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333500" imgH="190500" progId="Equation.3">
                  <p:embed/>
                </p:oleObj>
              </mc:Choice>
              <mc:Fallback>
                <p:oleObj name="公式" r:id="rId4" imgW="13335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0588" y="3776663"/>
                        <a:ext cx="3103562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4133" name="Object 5"/>
          <p:cNvGraphicFramePr>
            <a:graphicFrameLocks noChangeAspect="1"/>
          </p:cNvGraphicFramePr>
          <p:nvPr/>
        </p:nvGraphicFramePr>
        <p:xfrm>
          <a:off x="1323975" y="2208213"/>
          <a:ext cx="560388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190500" imgH="889000" progId="Equation.3">
                  <p:embed/>
                </p:oleObj>
              </mc:Choice>
              <mc:Fallback>
                <p:oleObj name="公式" r:id="rId6" imgW="190500" imgH="889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3975" y="2208213"/>
                        <a:ext cx="560388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4134" name="Object 6"/>
          <p:cNvGraphicFramePr>
            <a:graphicFrameLocks noChangeAspect="1"/>
          </p:cNvGraphicFramePr>
          <p:nvPr/>
        </p:nvGraphicFramePr>
        <p:xfrm>
          <a:off x="1670050" y="3049588"/>
          <a:ext cx="2598738" cy="143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1206500" imgH="660400" progId="Equation.3">
                  <p:embed/>
                </p:oleObj>
              </mc:Choice>
              <mc:Fallback>
                <p:oleObj name="公式" r:id="rId8" imgW="1206500" imgH="660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0050" y="3049588"/>
                        <a:ext cx="2598738" cy="1431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23"/>
          <p:cNvSpPr txBox="1">
            <a:spLocks noChangeArrowheads="1"/>
          </p:cNvSpPr>
          <p:nvPr/>
        </p:nvSpPr>
        <p:spPr bwMode="auto">
          <a:xfrm>
            <a:off x="179388" y="109538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第四章 求解线性方程组的直接法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4.2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Gauss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消元法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18245" y="519958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运算量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79712" y="4797152"/>
            <a:ext cx="345757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83766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725488" y="606425"/>
            <a:ext cx="806450" cy="51911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0">
                <a:ea typeface="宋体" panose="02010600030101010101" pitchFamily="2" charset="-122"/>
              </a:rPr>
              <a:t>例</a:t>
            </a:r>
            <a:r>
              <a:rPr lang="en-US" altLang="zh-CN" sz="2800" b="0">
                <a:ea typeface="宋体" panose="02010600030101010101" pitchFamily="2" charset="-122"/>
              </a:rPr>
              <a:t>2.</a:t>
            </a:r>
          </a:p>
        </p:txBody>
      </p:sp>
      <p:sp>
        <p:nvSpPr>
          <p:cNvPr id="23555" name="Text Box 3"/>
          <p:cNvSpPr txBox="1">
            <a:spLocks noChangeArrowheads="1"/>
          </p:cNvSpPr>
          <p:nvPr/>
        </p:nvSpPr>
        <p:spPr bwMode="auto">
          <a:xfrm>
            <a:off x="1763713" y="592138"/>
            <a:ext cx="46085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0">
                <a:ea typeface="宋体" panose="02010600030101010101" pitchFamily="2" charset="-122"/>
              </a:rPr>
              <a:t>用</a:t>
            </a:r>
            <a:r>
              <a:rPr lang="en-US" altLang="zh-CN" sz="2800" b="0">
                <a:ea typeface="宋体" panose="02010600030101010101" pitchFamily="2" charset="-122"/>
              </a:rPr>
              <a:t>Gauss</a:t>
            </a:r>
            <a:r>
              <a:rPr lang="zh-CN" altLang="en-US" sz="2800" b="0">
                <a:ea typeface="宋体" panose="02010600030101010101" pitchFamily="2" charset="-122"/>
              </a:rPr>
              <a:t>消去法解线性方程组</a:t>
            </a:r>
          </a:p>
        </p:txBody>
      </p:sp>
      <p:graphicFrame>
        <p:nvGraphicFramePr>
          <p:cNvPr id="23556" name="Object 6"/>
          <p:cNvGraphicFramePr>
            <a:graphicFrameLocks noChangeAspect="1"/>
          </p:cNvGraphicFramePr>
          <p:nvPr/>
        </p:nvGraphicFramePr>
        <p:xfrm>
          <a:off x="2700338" y="1117600"/>
          <a:ext cx="33528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295400" imgH="711200" progId="Equation.3">
                  <p:embed/>
                </p:oleObj>
              </mc:Choice>
              <mc:Fallback>
                <p:oleObj r:id="rId2" imgW="12954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1117600"/>
                        <a:ext cx="3352800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47" name="Text Box 7"/>
          <p:cNvSpPr txBox="1">
            <a:spLocks noChangeArrowheads="1"/>
          </p:cNvSpPr>
          <p:nvPr/>
        </p:nvSpPr>
        <p:spPr bwMode="auto">
          <a:xfrm>
            <a:off x="611188" y="2659063"/>
            <a:ext cx="628650" cy="51911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0">
                <a:ea typeface="宋体" panose="02010600030101010101" pitchFamily="2" charset="-122"/>
              </a:rPr>
              <a:t>解</a:t>
            </a:r>
            <a:r>
              <a:rPr lang="en-US" altLang="zh-CN" sz="2800" b="0">
                <a:ea typeface="宋体" panose="02010600030101010101" pitchFamily="2" charset="-122"/>
              </a:rPr>
              <a:t>.</a:t>
            </a:r>
          </a:p>
        </p:txBody>
      </p:sp>
      <p:graphicFrame>
        <p:nvGraphicFramePr>
          <p:cNvPr id="317448" name="Object 8"/>
          <p:cNvGraphicFramePr>
            <a:graphicFrameLocks noChangeAspect="1"/>
          </p:cNvGraphicFramePr>
          <p:nvPr/>
        </p:nvGraphicFramePr>
        <p:xfrm>
          <a:off x="687388" y="3141663"/>
          <a:ext cx="40386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955800" imgH="711200" progId="Equation.3">
                  <p:embed/>
                </p:oleObj>
              </mc:Choice>
              <mc:Fallback>
                <p:oleObj r:id="rId4" imgW="19558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388" y="3141663"/>
                        <a:ext cx="4038600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49" name="Object 9"/>
          <p:cNvGraphicFramePr>
            <a:graphicFrameLocks noChangeAspect="1"/>
          </p:cNvGraphicFramePr>
          <p:nvPr/>
        </p:nvGraphicFramePr>
        <p:xfrm>
          <a:off x="4794250" y="3176588"/>
          <a:ext cx="3810000" cy="165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2159000" imgH="889000" progId="Equation.3">
                  <p:embed/>
                </p:oleObj>
              </mc:Choice>
              <mc:Fallback>
                <p:oleObj r:id="rId6" imgW="2159000" imgH="889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4250" y="3176588"/>
                        <a:ext cx="3810000" cy="165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50" name="Object 10"/>
          <p:cNvGraphicFramePr>
            <a:graphicFrameLocks noChangeAspect="1"/>
          </p:cNvGraphicFramePr>
          <p:nvPr/>
        </p:nvGraphicFramePr>
        <p:xfrm>
          <a:off x="5003800" y="4797425"/>
          <a:ext cx="3886200" cy="195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866900" imgH="889000" progId="Equation.3">
                  <p:embed/>
                </p:oleObj>
              </mc:Choice>
              <mc:Fallback>
                <p:oleObj r:id="rId8" imgW="1866900" imgH="889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4797425"/>
                        <a:ext cx="3886200" cy="195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54" name="Text Box 14"/>
          <p:cNvSpPr txBox="1">
            <a:spLocks noChangeArrowheads="1"/>
          </p:cNvSpPr>
          <p:nvPr/>
        </p:nvSpPr>
        <p:spPr bwMode="auto">
          <a:xfrm>
            <a:off x="1331913" y="2636838"/>
            <a:ext cx="5873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0">
                <a:ea typeface="宋体" panose="02010600030101010101" pitchFamily="2" charset="-122"/>
              </a:rPr>
              <a:t>对原方程的增广矩阵进行初等行变换</a:t>
            </a:r>
          </a:p>
        </p:txBody>
      </p:sp>
      <p:sp>
        <p:nvSpPr>
          <p:cNvPr id="11" name="Text Box 23"/>
          <p:cNvSpPr txBox="1">
            <a:spLocks noChangeArrowheads="1"/>
          </p:cNvSpPr>
          <p:nvPr/>
        </p:nvSpPr>
        <p:spPr bwMode="auto">
          <a:xfrm>
            <a:off x="179388" y="109538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第四章 求解线性方程组的直接法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4.2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Gauss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消元法</a:t>
            </a:r>
          </a:p>
        </p:txBody>
      </p:sp>
    </p:spTree>
    <p:extLst>
      <p:ext uri="{BB962C8B-B14F-4D97-AF65-F5344CB8AC3E}">
        <p14:creationId xmlns:p14="http://schemas.microsoft.com/office/powerpoint/2010/main" val="749353202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3833" name="Object 9"/>
          <p:cNvGraphicFramePr>
            <a:graphicFrameLocks noChangeAspect="1"/>
          </p:cNvGraphicFramePr>
          <p:nvPr/>
        </p:nvGraphicFramePr>
        <p:xfrm>
          <a:off x="2411413" y="1196975"/>
          <a:ext cx="3384550" cy="195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625600" imgH="889000" progId="Equation.3">
                  <p:embed/>
                </p:oleObj>
              </mc:Choice>
              <mc:Fallback>
                <p:oleObj name="公式" r:id="rId2" imgW="1625600" imgH="889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1196975"/>
                        <a:ext cx="3384550" cy="195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3836" name="Text Box 12"/>
          <p:cNvSpPr txBox="1">
            <a:spLocks noChangeArrowheads="1"/>
          </p:cNvSpPr>
          <p:nvPr/>
        </p:nvSpPr>
        <p:spPr bwMode="auto">
          <a:xfrm>
            <a:off x="684213" y="620713"/>
            <a:ext cx="5873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0">
                <a:ea typeface="宋体" panose="02010600030101010101" pitchFamily="2" charset="-122"/>
              </a:rPr>
              <a:t>得到与原方程组等价的上三角方程组</a:t>
            </a:r>
          </a:p>
        </p:txBody>
      </p:sp>
      <p:sp>
        <p:nvSpPr>
          <p:cNvPr id="333837" name="Text Box 13"/>
          <p:cNvSpPr txBox="1">
            <a:spLocks noChangeArrowheads="1"/>
          </p:cNvSpPr>
          <p:nvPr/>
        </p:nvSpPr>
        <p:spPr bwMode="auto">
          <a:xfrm>
            <a:off x="755650" y="3284538"/>
            <a:ext cx="3028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0">
                <a:ea typeface="宋体" panose="02010600030101010101" pitchFamily="2" charset="-122"/>
              </a:rPr>
              <a:t>通过回代进行求解</a:t>
            </a:r>
          </a:p>
        </p:txBody>
      </p:sp>
      <p:graphicFrame>
        <p:nvGraphicFramePr>
          <p:cNvPr id="333838" name="Object 14"/>
          <p:cNvGraphicFramePr>
            <a:graphicFrameLocks noChangeAspect="1"/>
          </p:cNvGraphicFramePr>
          <p:nvPr/>
        </p:nvGraphicFramePr>
        <p:xfrm>
          <a:off x="1331913" y="4076700"/>
          <a:ext cx="344487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65028" imgH="228501" progId="Equation.3">
                  <p:embed/>
                </p:oleObj>
              </mc:Choice>
              <mc:Fallback>
                <p:oleObj name="公式" r:id="rId4" imgW="165028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4076700"/>
                        <a:ext cx="344487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3839" name="Object 15"/>
          <p:cNvGraphicFramePr>
            <a:graphicFrameLocks noChangeAspect="1"/>
          </p:cNvGraphicFramePr>
          <p:nvPr/>
        </p:nvGraphicFramePr>
        <p:xfrm>
          <a:off x="1619250" y="3860800"/>
          <a:ext cx="1690688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812447" imgH="431613" progId="Equation.3">
                  <p:embed/>
                </p:oleObj>
              </mc:Choice>
              <mc:Fallback>
                <p:oleObj name="公式" r:id="rId6" imgW="812447" imgH="4316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3860800"/>
                        <a:ext cx="1690688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3840" name="Object 16"/>
          <p:cNvGraphicFramePr>
            <a:graphicFrameLocks noChangeAspect="1"/>
          </p:cNvGraphicFramePr>
          <p:nvPr/>
        </p:nvGraphicFramePr>
        <p:xfrm>
          <a:off x="3348038" y="4076700"/>
          <a:ext cx="501650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241091" imgH="177646" progId="Equation.3">
                  <p:embed/>
                </p:oleObj>
              </mc:Choice>
              <mc:Fallback>
                <p:oleObj name="公式" r:id="rId8" imgW="241091" imgH="1776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4076700"/>
                        <a:ext cx="501650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3841" name="Object 17"/>
          <p:cNvGraphicFramePr>
            <a:graphicFrameLocks noChangeAspect="1"/>
          </p:cNvGraphicFramePr>
          <p:nvPr/>
        </p:nvGraphicFramePr>
        <p:xfrm>
          <a:off x="1331913" y="4941888"/>
          <a:ext cx="344487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164885" imgH="215619" progId="Equation.3">
                  <p:embed/>
                </p:oleObj>
              </mc:Choice>
              <mc:Fallback>
                <p:oleObj name="公式" r:id="rId10" imgW="164885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4941888"/>
                        <a:ext cx="344487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3842" name="Object 18"/>
          <p:cNvGraphicFramePr>
            <a:graphicFrameLocks noChangeAspect="1"/>
          </p:cNvGraphicFramePr>
          <p:nvPr/>
        </p:nvGraphicFramePr>
        <p:xfrm>
          <a:off x="1619250" y="4941888"/>
          <a:ext cx="1585913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2" imgW="761669" imgH="228501" progId="Equation.3">
                  <p:embed/>
                </p:oleObj>
              </mc:Choice>
              <mc:Fallback>
                <p:oleObj name="公式" r:id="rId12" imgW="761669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4941888"/>
                        <a:ext cx="1585913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3843" name="Object 19"/>
          <p:cNvGraphicFramePr>
            <a:graphicFrameLocks noChangeAspect="1"/>
          </p:cNvGraphicFramePr>
          <p:nvPr/>
        </p:nvGraphicFramePr>
        <p:xfrm>
          <a:off x="4718050" y="4941888"/>
          <a:ext cx="5016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4" imgW="241091" imgH="164957" progId="Equation.3">
                  <p:embed/>
                </p:oleObj>
              </mc:Choice>
              <mc:Fallback>
                <p:oleObj name="公式" r:id="rId14" imgW="241091" imgH="16495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8050" y="4941888"/>
                        <a:ext cx="501650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3844" name="Object 20"/>
          <p:cNvGraphicFramePr>
            <a:graphicFrameLocks noChangeAspect="1"/>
          </p:cNvGraphicFramePr>
          <p:nvPr/>
        </p:nvGraphicFramePr>
        <p:xfrm>
          <a:off x="3203575" y="4899025"/>
          <a:ext cx="1454150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6" imgW="698197" imgH="215806" progId="Equation.3">
                  <p:embed/>
                </p:oleObj>
              </mc:Choice>
              <mc:Fallback>
                <p:oleObj name="公式" r:id="rId16" imgW="698197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4899025"/>
                        <a:ext cx="1454150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3845" name="Object 21"/>
          <p:cNvGraphicFramePr>
            <a:graphicFrameLocks noChangeAspect="1"/>
          </p:cNvGraphicFramePr>
          <p:nvPr/>
        </p:nvGraphicFramePr>
        <p:xfrm>
          <a:off x="1344613" y="5662613"/>
          <a:ext cx="319087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8" imgW="152268" imgH="215713" progId="Equation.3">
                  <p:embed/>
                </p:oleObj>
              </mc:Choice>
              <mc:Fallback>
                <p:oleObj name="公式" r:id="rId18" imgW="152268" imgH="2157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4613" y="5662613"/>
                        <a:ext cx="319087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3846" name="Object 22"/>
          <p:cNvGraphicFramePr>
            <a:graphicFrameLocks noChangeAspect="1"/>
          </p:cNvGraphicFramePr>
          <p:nvPr/>
        </p:nvGraphicFramePr>
        <p:xfrm>
          <a:off x="1619250" y="5661025"/>
          <a:ext cx="2220913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0" imgW="1066800" imgH="228600" progId="Equation.3">
                  <p:embed/>
                </p:oleObj>
              </mc:Choice>
              <mc:Fallback>
                <p:oleObj name="公式" r:id="rId20" imgW="1066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5661025"/>
                        <a:ext cx="2220913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3847" name="Object 23"/>
          <p:cNvGraphicFramePr>
            <a:graphicFrameLocks noChangeAspect="1"/>
          </p:cNvGraphicFramePr>
          <p:nvPr/>
        </p:nvGraphicFramePr>
        <p:xfrm>
          <a:off x="5984875" y="5661025"/>
          <a:ext cx="1108075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2" imgW="532937" imgH="215713" progId="Equation.3">
                  <p:embed/>
                </p:oleObj>
              </mc:Choice>
              <mc:Fallback>
                <p:oleObj name="公式" r:id="rId22" imgW="532937" imgH="2157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4875" y="5661025"/>
                        <a:ext cx="1108075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3848" name="Object 24"/>
          <p:cNvGraphicFramePr>
            <a:graphicFrameLocks noChangeAspect="1"/>
          </p:cNvGraphicFramePr>
          <p:nvPr/>
        </p:nvGraphicFramePr>
        <p:xfrm>
          <a:off x="3779838" y="5661025"/>
          <a:ext cx="2220912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4" imgW="1066337" imgH="215806" progId="Equation.3">
                  <p:embed/>
                </p:oleObj>
              </mc:Choice>
              <mc:Fallback>
                <p:oleObj name="公式" r:id="rId24" imgW="1066337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5661025"/>
                        <a:ext cx="2220912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23"/>
          <p:cNvSpPr txBox="1">
            <a:spLocks noChangeArrowheads="1"/>
          </p:cNvSpPr>
          <p:nvPr/>
        </p:nvSpPr>
        <p:spPr bwMode="auto">
          <a:xfrm>
            <a:off x="179388" y="109538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第四章 求解线性方程组的直接法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4.2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Gauss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消元法</a:t>
            </a:r>
          </a:p>
        </p:txBody>
      </p:sp>
    </p:spTree>
    <p:extLst>
      <p:ext uri="{BB962C8B-B14F-4D97-AF65-F5344CB8AC3E}">
        <p14:creationId xmlns:p14="http://schemas.microsoft.com/office/powerpoint/2010/main" val="4149049197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/>
          <p:cNvSpPr txBox="1">
            <a:spLocks noChangeArrowheads="1"/>
          </p:cNvSpPr>
          <p:nvPr/>
        </p:nvSpPr>
        <p:spPr bwMode="auto">
          <a:xfrm>
            <a:off x="395288" y="608013"/>
            <a:ext cx="3986212" cy="519112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scene3d>
            <a:camera prst="legacyObliqueFront"/>
            <a:lightRig rig="legacyFlat3" dir="b"/>
          </a:scene3d>
          <a:sp3d extrusionH="36306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</p:spPr>
        <p:txBody>
          <a:bodyPr wrap="none">
            <a:spAutoFit/>
            <a:flatTx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0">
                <a:ea typeface="宋体" panose="02010600030101010101" pitchFamily="2" charset="-122"/>
              </a:rPr>
              <a:t>二、 </a:t>
            </a:r>
            <a:r>
              <a:rPr lang="en-US" altLang="zh-CN" sz="2800" b="0">
                <a:ea typeface="宋体" panose="02010600030101010101" pitchFamily="2" charset="-122"/>
              </a:rPr>
              <a:t>Gauss</a:t>
            </a:r>
            <a:r>
              <a:rPr lang="zh-CN" altLang="en-US" sz="2800" b="0">
                <a:ea typeface="宋体" panose="02010600030101010101" pitchFamily="2" charset="-122"/>
              </a:rPr>
              <a:t>列主元消元法</a:t>
            </a:r>
          </a:p>
        </p:txBody>
      </p:sp>
      <p:sp>
        <p:nvSpPr>
          <p:cNvPr id="10" name="Text Box 23"/>
          <p:cNvSpPr txBox="1">
            <a:spLocks noChangeArrowheads="1"/>
          </p:cNvSpPr>
          <p:nvPr/>
        </p:nvSpPr>
        <p:spPr bwMode="auto">
          <a:xfrm>
            <a:off x="179388" y="109538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第四章 求解线性方程组的直接法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4.2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Gauss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消元法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0663" y="1628800"/>
            <a:ext cx="8743950" cy="36576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763688" y="3841884"/>
            <a:ext cx="936104" cy="523220"/>
          </a:xfrm>
          <a:prstGeom prst="rect">
            <a:avLst/>
          </a:prstGeom>
          <a:solidFill>
            <a:srgbClr val="FEF9DB"/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矩阵</a:t>
            </a:r>
          </a:p>
        </p:txBody>
      </p:sp>
    </p:spTree>
    <p:extLst>
      <p:ext uri="{BB962C8B-B14F-4D97-AF65-F5344CB8AC3E}">
        <p14:creationId xmlns:p14="http://schemas.microsoft.com/office/powerpoint/2010/main" val="3222057918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3346" name="Object 2"/>
          <p:cNvGraphicFramePr>
            <a:graphicFrameLocks noChangeAspect="1"/>
          </p:cNvGraphicFramePr>
          <p:nvPr/>
        </p:nvGraphicFramePr>
        <p:xfrm>
          <a:off x="539750" y="1125538"/>
          <a:ext cx="3509963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409088" imgH="215806" progId="Equation.3">
                  <p:embed/>
                </p:oleObj>
              </mc:Choice>
              <mc:Fallback>
                <p:oleObj name="公式" r:id="rId2" imgW="1409088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125538"/>
                        <a:ext cx="3509963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347" name="Object 3"/>
          <p:cNvGraphicFramePr>
            <a:graphicFrameLocks noChangeAspect="1"/>
          </p:cNvGraphicFramePr>
          <p:nvPr/>
        </p:nvGraphicFramePr>
        <p:xfrm>
          <a:off x="4140200" y="1052513"/>
          <a:ext cx="2782888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117600" imgH="292100" progId="Equation.3">
                  <p:embed/>
                </p:oleObj>
              </mc:Choice>
              <mc:Fallback>
                <p:oleObj name="公式" r:id="rId4" imgW="11176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200" y="1052513"/>
                        <a:ext cx="2782888" cy="72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348" name="Object 4"/>
          <p:cNvGraphicFramePr>
            <a:graphicFrameLocks noChangeAspect="1"/>
          </p:cNvGraphicFramePr>
          <p:nvPr/>
        </p:nvGraphicFramePr>
        <p:xfrm>
          <a:off x="539750" y="1989138"/>
          <a:ext cx="142240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571252" imgH="228501" progId="Equation.3">
                  <p:embed/>
                </p:oleObj>
              </mc:Choice>
              <mc:Fallback>
                <p:oleObj name="公式" r:id="rId6" imgW="571252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989138"/>
                        <a:ext cx="1422400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349" name="Object 5"/>
          <p:cNvGraphicFramePr>
            <a:graphicFrameLocks noChangeAspect="1"/>
          </p:cNvGraphicFramePr>
          <p:nvPr/>
        </p:nvGraphicFramePr>
        <p:xfrm>
          <a:off x="2051050" y="1989138"/>
          <a:ext cx="5113338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2032000" imgH="241300" progId="Equation.3">
                  <p:embed/>
                </p:oleObj>
              </mc:Choice>
              <mc:Fallback>
                <p:oleObj name="公式" r:id="rId8" imgW="20320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1989138"/>
                        <a:ext cx="5113338" cy="598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350" name="Object 6"/>
          <p:cNvGraphicFramePr>
            <a:graphicFrameLocks noChangeAspect="1"/>
          </p:cNvGraphicFramePr>
          <p:nvPr/>
        </p:nvGraphicFramePr>
        <p:xfrm>
          <a:off x="539750" y="2781300"/>
          <a:ext cx="6551613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2578100" imgH="228600" progId="Equation.3">
                  <p:embed/>
                </p:oleObj>
              </mc:Choice>
              <mc:Fallback>
                <p:oleObj name="公式" r:id="rId10" imgW="25781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2781300"/>
                        <a:ext cx="6551613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351" name="Object 7"/>
          <p:cNvGraphicFramePr>
            <a:graphicFrameLocks noChangeAspect="1"/>
          </p:cNvGraphicFramePr>
          <p:nvPr/>
        </p:nvGraphicFramePr>
        <p:xfrm>
          <a:off x="684213" y="3573463"/>
          <a:ext cx="5260975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2" imgW="2070100" imgH="228600" progId="Equation.3">
                  <p:embed/>
                </p:oleObj>
              </mc:Choice>
              <mc:Fallback>
                <p:oleObj name="公式" r:id="rId12" imgW="20701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3573463"/>
                        <a:ext cx="5260975" cy="566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3352" name="Text Box 8"/>
          <p:cNvSpPr txBox="1">
            <a:spLocks noChangeArrowheads="1"/>
          </p:cNvSpPr>
          <p:nvPr/>
        </p:nvSpPr>
        <p:spPr bwMode="auto">
          <a:xfrm>
            <a:off x="541338" y="4365625"/>
            <a:ext cx="5389562" cy="519113"/>
          </a:xfrm>
          <a:prstGeom prst="rect">
            <a:avLst/>
          </a:prstGeom>
          <a:solidFill>
            <a:srgbClr val="FF9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0"/>
              <a:t>上述方法称为</a:t>
            </a:r>
            <a:r>
              <a:rPr lang="en-US" altLang="zh-CN" sz="2800">
                <a:solidFill>
                  <a:schemeClr val="accent2"/>
                </a:solidFill>
              </a:rPr>
              <a:t>Gauss</a:t>
            </a:r>
            <a:r>
              <a:rPr lang="zh-CN" altLang="en-US" sz="2800">
                <a:solidFill>
                  <a:schemeClr val="accent2"/>
                </a:solidFill>
              </a:rPr>
              <a:t>列主元消元法</a:t>
            </a:r>
          </a:p>
        </p:txBody>
      </p:sp>
      <p:sp>
        <p:nvSpPr>
          <p:cNvPr id="10" name="Text Box 23"/>
          <p:cNvSpPr txBox="1">
            <a:spLocks noChangeArrowheads="1"/>
          </p:cNvSpPr>
          <p:nvPr/>
        </p:nvSpPr>
        <p:spPr bwMode="auto">
          <a:xfrm>
            <a:off x="179388" y="109538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第四章 求解线性方程组的直接法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4.2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Gauss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消元法</a:t>
            </a:r>
          </a:p>
        </p:txBody>
      </p:sp>
    </p:spTree>
    <p:extLst>
      <p:ext uri="{BB962C8B-B14F-4D97-AF65-F5344CB8AC3E}">
        <p14:creationId xmlns:p14="http://schemas.microsoft.com/office/powerpoint/2010/main" val="2564103711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23"/>
          <p:cNvSpPr txBox="1">
            <a:spLocks noChangeArrowheads="1"/>
          </p:cNvSpPr>
          <p:nvPr/>
        </p:nvSpPr>
        <p:spPr bwMode="auto">
          <a:xfrm>
            <a:off x="179388" y="109538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第四章 求解线性方程组的直接法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4.2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Gauss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消元法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20128"/>
          <a:stretch/>
        </p:blipFill>
        <p:spPr>
          <a:xfrm>
            <a:off x="138112" y="2492896"/>
            <a:ext cx="8867775" cy="2502966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01600" y="1901776"/>
            <a:ext cx="717550" cy="51911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0" dirty="0">
                <a:ea typeface="宋体" panose="02010600030101010101" pitchFamily="2" charset="-122"/>
              </a:rPr>
              <a:t>例</a:t>
            </a:r>
            <a:r>
              <a:rPr lang="en-US" altLang="zh-CN" sz="2800" b="0" dirty="0">
                <a:ea typeface="宋体" panose="02010600030101010101" pitchFamily="2" charset="-122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75392656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23"/>
          <p:cNvSpPr txBox="1">
            <a:spLocks noChangeArrowheads="1"/>
          </p:cNvSpPr>
          <p:nvPr/>
        </p:nvSpPr>
        <p:spPr bwMode="auto">
          <a:xfrm>
            <a:off x="179388" y="109538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第四章 求解线性方程组的直接法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4.2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Gauss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消元法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5300" y="1176337"/>
            <a:ext cx="815340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4045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052" name="Object 2"/>
          <p:cNvGraphicFramePr>
            <a:graphicFrameLocks noChangeAspect="1"/>
          </p:cNvGraphicFramePr>
          <p:nvPr/>
        </p:nvGraphicFramePr>
        <p:xfrm>
          <a:off x="714375" y="1285875"/>
          <a:ext cx="3275013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218960" imgH="228600" progId="Equation.3">
                  <p:embed/>
                </p:oleObj>
              </mc:Choice>
              <mc:Fallback>
                <p:oleObj name="公式" r:id="rId2" imgW="12189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5" y="1285875"/>
                        <a:ext cx="3275013" cy="612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053" name="Object 3"/>
          <p:cNvGraphicFramePr>
            <a:graphicFrameLocks noChangeAspect="1"/>
          </p:cNvGraphicFramePr>
          <p:nvPr/>
        </p:nvGraphicFramePr>
        <p:xfrm>
          <a:off x="468313" y="1700213"/>
          <a:ext cx="4025900" cy="1452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231560" imgH="444240" progId="Equation.3">
                  <p:embed/>
                </p:oleObj>
              </mc:Choice>
              <mc:Fallback>
                <p:oleObj name="公式" r:id="rId4" imgW="12315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700213"/>
                        <a:ext cx="4025900" cy="14525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054" name="Text Box 6"/>
          <p:cNvSpPr txBox="1">
            <a:spLocks noChangeArrowheads="1"/>
          </p:cNvSpPr>
          <p:nvPr/>
        </p:nvSpPr>
        <p:spPr bwMode="auto">
          <a:xfrm>
            <a:off x="5237789" y="2060848"/>
            <a:ext cx="2135521" cy="584775"/>
          </a:xfrm>
          <a:prstGeom prst="rect">
            <a:avLst/>
          </a:prstGeom>
          <a:noFill/>
          <a:ln w="28575">
            <a:noFill/>
            <a:miter lim="800000"/>
            <a:headEnd/>
            <a:tailEnd type="none" w="sm" len="med"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200" i="1" dirty="0">
                <a:latin typeface="Georgia" panose="02040502050405020303" pitchFamily="18" charset="0"/>
                <a:ea typeface="微软雅黑" panose="020B0503020204020204" pitchFamily="34" charset="-122"/>
              </a:rPr>
              <a:t>A</a:t>
            </a:r>
            <a:r>
              <a:rPr lang="zh-CN" altLang="en-US" sz="3200" dirty="0">
                <a:latin typeface="Georgia" panose="02040502050405020303" pitchFamily="18" charset="0"/>
                <a:ea typeface="微软雅黑" panose="020B0503020204020204" pitchFamily="34" charset="-122"/>
              </a:rPr>
              <a:t>的</a:t>
            </a:r>
            <a:r>
              <a:rPr lang="zh-CN" altLang="en-US" sz="3200" dirty="0">
                <a:solidFill>
                  <a:srgbClr val="FF0000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行范数</a:t>
            </a:r>
          </a:p>
        </p:txBody>
      </p:sp>
      <p:graphicFrame>
        <p:nvGraphicFramePr>
          <p:cNvPr id="130055" name="Object 4"/>
          <p:cNvGraphicFramePr>
            <a:graphicFrameLocks noChangeAspect="1"/>
          </p:cNvGraphicFramePr>
          <p:nvPr/>
        </p:nvGraphicFramePr>
        <p:xfrm>
          <a:off x="468313" y="2954338"/>
          <a:ext cx="3902075" cy="1411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1193760" imgH="431640" progId="Equation.3">
                  <p:embed/>
                </p:oleObj>
              </mc:Choice>
              <mc:Fallback>
                <p:oleObj name="公式" r:id="rId6" imgW="11937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2954338"/>
                        <a:ext cx="3902075" cy="1411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056" name="Text Box 8"/>
          <p:cNvSpPr txBox="1">
            <a:spLocks noChangeArrowheads="1"/>
          </p:cNvSpPr>
          <p:nvPr/>
        </p:nvSpPr>
        <p:spPr bwMode="auto">
          <a:xfrm>
            <a:off x="5237789" y="3292748"/>
            <a:ext cx="2135521" cy="584775"/>
          </a:xfrm>
          <a:prstGeom prst="rect">
            <a:avLst/>
          </a:prstGeom>
          <a:noFill/>
          <a:ln w="28575">
            <a:noFill/>
            <a:miter lim="800000"/>
            <a:headEnd/>
            <a:tailEnd type="none" w="sm" len="med"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200" i="1" dirty="0">
                <a:latin typeface="Georgia" panose="02040502050405020303" pitchFamily="18" charset="0"/>
                <a:ea typeface="微软雅黑" panose="020B0503020204020204" pitchFamily="34" charset="-122"/>
              </a:rPr>
              <a:t>A</a:t>
            </a:r>
            <a:r>
              <a:rPr lang="zh-CN" altLang="en-US" sz="3200" dirty="0">
                <a:latin typeface="Georgia" panose="02040502050405020303" pitchFamily="18" charset="0"/>
                <a:ea typeface="微软雅黑" panose="020B0503020204020204" pitchFamily="34" charset="-122"/>
              </a:rPr>
              <a:t>的</a:t>
            </a:r>
            <a:r>
              <a:rPr lang="zh-CN" altLang="en-US" sz="3200" dirty="0">
                <a:solidFill>
                  <a:srgbClr val="FF0000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列范数</a:t>
            </a:r>
          </a:p>
        </p:txBody>
      </p:sp>
      <p:graphicFrame>
        <p:nvGraphicFramePr>
          <p:cNvPr id="130057" name="Object 5"/>
          <p:cNvGraphicFramePr>
            <a:graphicFrameLocks noChangeAspect="1"/>
          </p:cNvGraphicFramePr>
          <p:nvPr/>
        </p:nvGraphicFramePr>
        <p:xfrm>
          <a:off x="436563" y="4592638"/>
          <a:ext cx="4110037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1257120" imgH="291960" progId="Equation.3">
                  <p:embed/>
                </p:oleObj>
              </mc:Choice>
              <mc:Fallback>
                <p:oleObj name="公式" r:id="rId8" imgW="125712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563" y="4592638"/>
                        <a:ext cx="4110037" cy="955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058" name="Text Box 10"/>
          <p:cNvSpPr txBox="1">
            <a:spLocks noChangeArrowheads="1"/>
          </p:cNvSpPr>
          <p:nvPr/>
        </p:nvSpPr>
        <p:spPr bwMode="auto">
          <a:xfrm>
            <a:off x="5188468" y="4659586"/>
            <a:ext cx="2157963" cy="584775"/>
          </a:xfrm>
          <a:prstGeom prst="rect">
            <a:avLst/>
          </a:prstGeom>
          <a:noFill/>
          <a:ln w="28575">
            <a:noFill/>
            <a:miter lim="800000"/>
            <a:headEnd/>
            <a:tailEnd type="none" w="sm" len="med"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200" i="1" dirty="0">
                <a:latin typeface="Georgia" panose="02040502050405020303" pitchFamily="18" charset="0"/>
                <a:ea typeface="微软雅黑" panose="020B0503020204020204" pitchFamily="34" charset="-122"/>
              </a:rPr>
              <a:t>A</a:t>
            </a:r>
            <a:r>
              <a:rPr lang="zh-CN" altLang="en-US" sz="3200" dirty="0">
                <a:latin typeface="Georgia" panose="02040502050405020303" pitchFamily="18" charset="0"/>
                <a:ea typeface="微软雅黑" panose="020B0503020204020204" pitchFamily="34" charset="-122"/>
              </a:rPr>
              <a:t>的</a:t>
            </a:r>
            <a:r>
              <a:rPr lang="en-US" altLang="zh-CN" sz="3200" dirty="0">
                <a:solidFill>
                  <a:srgbClr val="FF0000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2-</a:t>
            </a:r>
            <a:r>
              <a:rPr lang="zh-CN" altLang="en-US" sz="3200" dirty="0">
                <a:solidFill>
                  <a:srgbClr val="FF0000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范数</a:t>
            </a:r>
            <a:endParaRPr lang="zh-CN" altLang="en-US" sz="3200" dirty="0">
              <a:latin typeface="Georgia" panose="02040502050405020303" pitchFamily="18" charset="0"/>
              <a:ea typeface="微软雅黑" panose="020B0503020204020204" pitchFamily="34" charset="-122"/>
            </a:endParaRPr>
          </a:p>
        </p:txBody>
      </p:sp>
      <p:sp>
        <p:nvSpPr>
          <p:cNvPr id="130059" name="Text Box 11"/>
          <p:cNvSpPr txBox="1">
            <a:spLocks noChangeArrowheads="1"/>
          </p:cNvSpPr>
          <p:nvPr/>
        </p:nvSpPr>
        <p:spPr bwMode="auto">
          <a:xfrm>
            <a:off x="5199689" y="5428714"/>
            <a:ext cx="2135521" cy="584775"/>
          </a:xfrm>
          <a:prstGeom prst="rect">
            <a:avLst/>
          </a:prstGeom>
          <a:noFill/>
          <a:ln w="28575">
            <a:noFill/>
            <a:miter lim="800000"/>
            <a:headEnd/>
            <a:tailEnd type="none" w="sm" len="med"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200" i="1" dirty="0">
                <a:latin typeface="Georgia" panose="02040502050405020303" pitchFamily="18" charset="0"/>
                <a:ea typeface="微软雅黑" panose="020B0503020204020204" pitchFamily="34" charset="-122"/>
              </a:rPr>
              <a:t>A</a:t>
            </a:r>
            <a:r>
              <a:rPr lang="zh-CN" altLang="en-US" sz="3200" dirty="0">
                <a:latin typeface="Georgia" panose="02040502050405020303" pitchFamily="18" charset="0"/>
                <a:ea typeface="微软雅黑" panose="020B0503020204020204" pitchFamily="34" charset="-122"/>
              </a:rPr>
              <a:t>的</a:t>
            </a:r>
            <a:r>
              <a:rPr lang="zh-CN" altLang="en-US" sz="3200" dirty="0">
                <a:solidFill>
                  <a:srgbClr val="FF0000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谱范数</a:t>
            </a: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500063" y="642938"/>
            <a:ext cx="3730625" cy="584200"/>
          </a:xfrm>
          <a:prstGeom prst="rect">
            <a:avLst/>
          </a:prstGeom>
          <a:noFill/>
          <a:ln w="28575">
            <a:noFill/>
            <a:miter lim="800000"/>
            <a:headEnd/>
            <a:tailEnd type="none" w="sm" len="med"/>
          </a:ln>
        </p:spPr>
        <p:txBody>
          <a:bodyPr wrap="none">
            <a:spAutoFit/>
          </a:bodyPr>
          <a:lstStyle>
            <a:defPPr>
              <a:defRPr lang="en-US"/>
            </a:defPPr>
            <a:lvl1pPr marL="457200" indent="-457200" algn="ctr">
              <a:spcBef>
                <a:spcPct val="50000"/>
              </a:spcBef>
              <a:buClr>
                <a:srgbClr val="FF0000"/>
              </a:buClr>
              <a:buFont typeface="Wingdings" panose="05000000000000000000" pitchFamily="2" charset="2"/>
              <a:buChar char="u"/>
              <a:defRPr sz="3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 常用的矩阵范数  </a:t>
            </a:r>
          </a:p>
        </p:txBody>
      </p:sp>
      <p:sp>
        <p:nvSpPr>
          <p:cNvPr id="12" name="Text Box 30">
            <a:extLst>
              <a:ext uri="{FF2B5EF4-FFF2-40B4-BE49-F238E27FC236}">
                <a16:creationId xmlns:a16="http://schemas.microsoft.com/office/drawing/2014/main" id="{BBA87FCB-6A05-4BF2-802A-5951AE0F7A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09538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0</a:t>
            </a: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章 绪论 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 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0.4 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范数</a:t>
            </a:r>
          </a:p>
        </p:txBody>
      </p:sp>
    </p:spTree>
    <p:extLst>
      <p:ext uri="{BB962C8B-B14F-4D97-AF65-F5344CB8AC3E}">
        <p14:creationId xmlns:p14="http://schemas.microsoft.com/office/powerpoint/2010/main" val="594345489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3"/>
          <p:cNvSpPr txBox="1">
            <a:spLocks noChangeArrowheads="1"/>
          </p:cNvSpPr>
          <p:nvPr/>
        </p:nvSpPr>
        <p:spPr bwMode="auto">
          <a:xfrm>
            <a:off x="0" y="-489"/>
            <a:ext cx="8785225" cy="36933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第四章 求解线性方程组的直接法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4.3 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直接三角分解法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\\4.3.1 Doolittle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分解</a:t>
            </a:r>
            <a:endParaRPr lang="en-US" altLang="zh-CN" sz="1800" dirty="0">
              <a:latin typeface="Georgia" panose="02040502050405020303" pitchFamily="18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6238" y="1239004"/>
            <a:ext cx="8371523" cy="27660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2573" y="3861048"/>
            <a:ext cx="8203883" cy="164496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27142" y="4386940"/>
            <a:ext cx="706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式子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472573" y="691350"/>
            <a:ext cx="2177199" cy="523220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scene3d>
            <a:camera prst="legacyObliqueFront"/>
            <a:lightRig rig="legacyFlat3" dir="b"/>
          </a:scene3d>
          <a:sp3d extrusionH="36306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</p:spPr>
        <p:txBody>
          <a:bodyPr wrap="none">
            <a:spAutoFit/>
            <a:flatTx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0" dirty="0">
                <a:ea typeface="宋体" panose="02010600030101010101" pitchFamily="2" charset="-122"/>
              </a:rPr>
              <a:t>Doolittle</a:t>
            </a:r>
            <a:r>
              <a:rPr lang="zh-CN" altLang="en-US" sz="2800" b="0" dirty="0">
                <a:ea typeface="宋体" panose="02010600030101010101" pitchFamily="2" charset="-122"/>
              </a:rPr>
              <a:t>分解</a:t>
            </a:r>
          </a:p>
        </p:txBody>
      </p:sp>
      <p:sp>
        <p:nvSpPr>
          <p:cNvPr id="5" name="矩形 4"/>
          <p:cNvSpPr/>
          <p:nvPr/>
        </p:nvSpPr>
        <p:spPr bwMode="auto">
          <a:xfrm>
            <a:off x="6039054" y="2492896"/>
            <a:ext cx="2160240" cy="216024"/>
          </a:xfrm>
          <a:prstGeom prst="rect">
            <a:avLst/>
          </a:prstGeom>
          <a:solidFill>
            <a:srgbClr val="FF0000">
              <a:alpha val="16863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800" b="1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3845024" y="2749257"/>
            <a:ext cx="288499" cy="992625"/>
          </a:xfrm>
          <a:prstGeom prst="rect">
            <a:avLst/>
          </a:prstGeom>
          <a:solidFill>
            <a:srgbClr val="FF0000">
              <a:alpha val="16863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800" b="1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2071394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7664" y="2234952"/>
            <a:ext cx="4819650" cy="762000"/>
          </a:xfrm>
          <a:prstGeom prst="rect">
            <a:avLst/>
          </a:prstGeom>
        </p:spPr>
      </p:pic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472573" y="691350"/>
            <a:ext cx="2177199" cy="523220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scene3d>
            <a:camera prst="legacyObliqueFront"/>
            <a:lightRig rig="legacyFlat3" dir="b"/>
          </a:scene3d>
          <a:sp3d extrusionH="36306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</p:spPr>
        <p:txBody>
          <a:bodyPr wrap="none">
            <a:spAutoFit/>
            <a:flatTx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0" dirty="0">
                <a:ea typeface="宋体" panose="02010600030101010101" pitchFamily="2" charset="-122"/>
              </a:rPr>
              <a:t>Doolittle</a:t>
            </a:r>
            <a:r>
              <a:rPr lang="zh-CN" altLang="en-US" sz="2800" b="0" dirty="0">
                <a:ea typeface="宋体" panose="02010600030101010101" pitchFamily="2" charset="-122"/>
              </a:rPr>
              <a:t>分解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67544" y="1773287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Georgia" panose="02040502050405020303" pitchFamily="18" charset="0"/>
              </a:rPr>
              <a:t>k=1 </a:t>
            </a:r>
            <a:r>
              <a:rPr lang="zh-CN" altLang="en-US" b="1" dirty="0">
                <a:latin typeface="Georgia" panose="02040502050405020303" pitchFamily="18" charset="0"/>
              </a:rPr>
              <a:t>时，先求 </a:t>
            </a:r>
            <a:r>
              <a:rPr lang="en-US" altLang="zh-CN" b="1" dirty="0">
                <a:latin typeface="Georgia" panose="02040502050405020303" pitchFamily="18" charset="0"/>
              </a:rPr>
              <a:t>u</a:t>
            </a:r>
            <a:r>
              <a:rPr lang="en-US" altLang="zh-CN" b="1" baseline="-25000" dirty="0">
                <a:latin typeface="Georgia" panose="02040502050405020303" pitchFamily="18" charset="0"/>
              </a:rPr>
              <a:t>1j</a:t>
            </a:r>
            <a:endParaRPr lang="zh-CN" altLang="en-US" b="1" baseline="-25000" dirty="0">
              <a:latin typeface="Georgia" panose="02040502050405020303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63688" y="3320901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Georgia" panose="02040502050405020303" pitchFamily="18" charset="0"/>
              </a:rPr>
              <a:t>再求 </a:t>
            </a:r>
            <a:r>
              <a:rPr lang="en-US" altLang="zh-CN" b="1" dirty="0">
                <a:latin typeface="Georgia" panose="02040502050405020303" pitchFamily="18" charset="0"/>
              </a:rPr>
              <a:t>l</a:t>
            </a:r>
            <a:r>
              <a:rPr lang="en-US" altLang="zh-CN" b="1" baseline="-25000" dirty="0">
                <a:latin typeface="Georgia" panose="02040502050405020303" pitchFamily="18" charset="0"/>
              </a:rPr>
              <a:t>i1</a:t>
            </a:r>
            <a:endParaRPr lang="zh-CN" altLang="en-US" b="1" baseline="-25000" dirty="0">
              <a:latin typeface="Georgia" panose="02040502050405020303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8300" y="3956670"/>
            <a:ext cx="4533900" cy="552450"/>
          </a:xfrm>
          <a:prstGeom prst="rect">
            <a:avLst/>
          </a:prstGeom>
        </p:spPr>
      </p:pic>
      <p:sp>
        <p:nvSpPr>
          <p:cNvPr id="7" name="Text Box 23"/>
          <p:cNvSpPr txBox="1">
            <a:spLocks noChangeArrowheads="1"/>
          </p:cNvSpPr>
          <p:nvPr/>
        </p:nvSpPr>
        <p:spPr bwMode="auto">
          <a:xfrm>
            <a:off x="0" y="-489"/>
            <a:ext cx="8785225" cy="36933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第四章 求解线性方程组的直接法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4.3 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直接三角分解法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\\4.3.1 Doolittle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分解</a:t>
            </a:r>
            <a:endParaRPr lang="en-US" altLang="zh-CN" sz="1800" dirty="0">
              <a:latin typeface="Georgia" panose="02040502050405020303" pitchFamily="18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24476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3"/>
          <p:cNvSpPr txBox="1">
            <a:spLocks noChangeArrowheads="1"/>
          </p:cNvSpPr>
          <p:nvPr/>
        </p:nvSpPr>
        <p:spPr bwMode="auto">
          <a:xfrm>
            <a:off x="0" y="-489"/>
            <a:ext cx="8785225" cy="36933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第四章 求解线性方程组的直接法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4.3 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直接三角分解法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\\4.3.1 Doolittle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分解</a:t>
            </a:r>
            <a:endParaRPr lang="en-US" altLang="zh-CN" sz="1800" dirty="0">
              <a:latin typeface="Georgia" panose="02040502050405020303" pitchFamily="18" charset="0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64065"/>
          <a:stretch/>
        </p:blipFill>
        <p:spPr>
          <a:xfrm>
            <a:off x="179512" y="1818261"/>
            <a:ext cx="7620000" cy="147181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27584" y="1214614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Georgia" panose="02040502050405020303" pitchFamily="18" charset="0"/>
              </a:rPr>
              <a:t>k=k </a:t>
            </a:r>
            <a:r>
              <a:rPr lang="zh-CN" altLang="en-US" b="1" dirty="0">
                <a:latin typeface="Georgia" panose="02040502050405020303" pitchFamily="18" charset="0"/>
              </a:rPr>
              <a:t>时，先求 </a:t>
            </a:r>
            <a:r>
              <a:rPr lang="en-US" altLang="zh-CN" b="1" dirty="0" err="1">
                <a:latin typeface="Georgia" panose="02040502050405020303" pitchFamily="18" charset="0"/>
              </a:rPr>
              <a:t>u</a:t>
            </a:r>
            <a:r>
              <a:rPr lang="en-US" altLang="zh-CN" b="1" baseline="-25000" dirty="0" err="1">
                <a:latin typeface="Georgia" panose="02040502050405020303" pitchFamily="18" charset="0"/>
              </a:rPr>
              <a:t>kj</a:t>
            </a:r>
            <a:endParaRPr lang="zh-CN" altLang="en-US" b="1" baseline="-25000" dirty="0">
              <a:latin typeface="Georgia" panose="02040502050405020303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7584" y="3260455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Georgia" panose="02040502050405020303" pitchFamily="18" charset="0"/>
              </a:rPr>
              <a:t>再求 </a:t>
            </a:r>
            <a:r>
              <a:rPr lang="en-US" altLang="zh-CN" b="1" dirty="0" err="1">
                <a:latin typeface="Georgia" panose="02040502050405020303" pitchFamily="18" charset="0"/>
              </a:rPr>
              <a:t>l</a:t>
            </a:r>
            <a:r>
              <a:rPr lang="en-US" altLang="zh-CN" b="1" baseline="-25000" dirty="0" err="1">
                <a:latin typeface="Georgia" panose="02040502050405020303" pitchFamily="18" charset="0"/>
              </a:rPr>
              <a:t>ik</a:t>
            </a:r>
            <a:endParaRPr lang="zh-CN" altLang="en-US" b="1" baseline="-25000" dirty="0">
              <a:latin typeface="Georgia" panose="02040502050405020303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5487"/>
          <a:stretch/>
        </p:blipFill>
        <p:spPr>
          <a:xfrm>
            <a:off x="382688" y="3764511"/>
            <a:ext cx="8329613" cy="233658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95536" y="6198403"/>
            <a:ext cx="39084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运算量与</a:t>
            </a:r>
            <a:r>
              <a:rPr lang="en-US" altLang="zh-CN" b="1" dirty="0">
                <a:latin typeface="Georgia" panose="02040502050405020303" pitchFamily="18" charset="0"/>
                <a:ea typeface="微软雅黑" panose="020B0503020204020204" pitchFamily="34" charset="-122"/>
              </a:rPr>
              <a:t>Gauss</a:t>
            </a:r>
            <a:r>
              <a:rPr lang="zh-CN" altLang="en-US" b="1" dirty="0">
                <a:latin typeface="Georgia" panose="02040502050405020303" pitchFamily="18" charset="0"/>
                <a:ea typeface="微软雅黑" panose="020B0503020204020204" pitchFamily="34" charset="-122"/>
              </a:rPr>
              <a:t>消元法相当</a:t>
            </a:r>
          </a:p>
          <a:p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9266"/>
          <a:stretch/>
        </p:blipFill>
        <p:spPr>
          <a:xfrm>
            <a:off x="4202178" y="5852743"/>
            <a:ext cx="1062658" cy="1123950"/>
          </a:xfrm>
          <a:prstGeom prst="rect">
            <a:avLst/>
          </a:prstGeom>
        </p:spPr>
      </p:pic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472573" y="476672"/>
            <a:ext cx="2177199" cy="523220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scene3d>
            <a:camera prst="legacyObliqueFront"/>
            <a:lightRig rig="legacyFlat3" dir="b"/>
          </a:scene3d>
          <a:sp3d extrusionH="36306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</p:spPr>
        <p:txBody>
          <a:bodyPr wrap="none">
            <a:spAutoFit/>
            <a:flatTx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0" dirty="0">
                <a:ea typeface="宋体" panose="02010600030101010101" pitchFamily="2" charset="-122"/>
              </a:rPr>
              <a:t>Doolittle</a:t>
            </a:r>
            <a:r>
              <a:rPr lang="zh-CN" altLang="en-US" sz="2800" b="0" dirty="0">
                <a:ea typeface="宋体" panose="02010600030101010101" pitchFamily="2" charset="-122"/>
              </a:rPr>
              <a:t>分解</a:t>
            </a:r>
          </a:p>
        </p:txBody>
      </p:sp>
    </p:spTree>
    <p:extLst>
      <p:ext uri="{BB962C8B-B14F-4D97-AF65-F5344CB8AC3E}">
        <p14:creationId xmlns:p14="http://schemas.microsoft.com/office/powerpoint/2010/main" val="3431937219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3"/>
          <p:cNvSpPr txBox="1">
            <a:spLocks noChangeArrowheads="1"/>
          </p:cNvSpPr>
          <p:nvPr/>
        </p:nvSpPr>
        <p:spPr bwMode="auto">
          <a:xfrm>
            <a:off x="0" y="-489"/>
            <a:ext cx="9144000" cy="36933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第四章 求解线性方程组的直接法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4.3 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直接三角分解法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\\4.3.4 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对称正定矩阵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LDL</a:t>
            </a:r>
            <a:r>
              <a:rPr lang="en-US" altLang="zh-CN" sz="1800" baseline="30000" dirty="0">
                <a:latin typeface="Georgia" panose="02040502050405020303" pitchFamily="18" charset="0"/>
                <a:ea typeface="微软雅黑" panose="020B0503020204020204" pitchFamily="34" charset="-122"/>
              </a:rPr>
              <a:t>T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分解</a:t>
            </a:r>
            <a:endParaRPr lang="en-US" altLang="zh-CN" sz="1800" dirty="0">
              <a:latin typeface="Georgia" panose="02040502050405020303" pitchFamily="18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9670" y="3501008"/>
            <a:ext cx="6104659" cy="3480956"/>
          </a:xfrm>
          <a:prstGeom prst="rect">
            <a:avLst/>
          </a:prstGeom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472573" y="476672"/>
            <a:ext cx="4094391" cy="523220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scene3d>
            <a:camera prst="legacyObliqueFront"/>
            <a:lightRig rig="legacyFlat3" dir="b"/>
          </a:scene3d>
          <a:sp3d extrusionH="36306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</p:spPr>
        <p:txBody>
          <a:bodyPr wrap="none">
            <a:spAutoFit/>
            <a:flatTx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ea typeface="宋体" panose="02010600030101010101" pitchFamily="2" charset="-122"/>
              </a:rPr>
              <a:t>对称正定矩阵的</a:t>
            </a:r>
            <a:r>
              <a:rPr lang="en-US" altLang="zh-CN" sz="2800" dirty="0">
                <a:ea typeface="宋体" panose="02010600030101010101" pitchFamily="2" charset="-122"/>
              </a:rPr>
              <a:t>LDL</a:t>
            </a:r>
            <a:r>
              <a:rPr lang="zh-CN" altLang="en-US" sz="2800" b="0" dirty="0">
                <a:ea typeface="宋体" panose="02010600030101010101" pitchFamily="2" charset="-122"/>
              </a:rPr>
              <a:t>分解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7374" b="23899"/>
          <a:stretch/>
        </p:blipFill>
        <p:spPr>
          <a:xfrm>
            <a:off x="1266994" y="1196752"/>
            <a:ext cx="6113318" cy="194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9986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23"/>
          <p:cNvSpPr txBox="1">
            <a:spLocks noChangeArrowheads="1"/>
          </p:cNvSpPr>
          <p:nvPr/>
        </p:nvSpPr>
        <p:spPr bwMode="auto">
          <a:xfrm>
            <a:off x="0" y="-489"/>
            <a:ext cx="8785225" cy="36933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第四章 求解线性方程组的直接法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4.3 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直接三角分解法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\\4.3.3 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追赶法</a:t>
            </a:r>
            <a:endParaRPr lang="en-US" altLang="zh-CN" sz="1800" dirty="0">
              <a:latin typeface="Georgia" panose="02040502050405020303" pitchFamily="18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7318" y="1089374"/>
            <a:ext cx="8609362" cy="467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10811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3082" y="404664"/>
            <a:ext cx="8597837" cy="4690777"/>
          </a:xfrm>
          <a:prstGeom prst="rect">
            <a:avLst/>
          </a:prstGeom>
        </p:spPr>
      </p:pic>
      <p:sp>
        <p:nvSpPr>
          <p:cNvPr id="4" name="Text Box 23"/>
          <p:cNvSpPr txBox="1">
            <a:spLocks noChangeArrowheads="1"/>
          </p:cNvSpPr>
          <p:nvPr/>
        </p:nvSpPr>
        <p:spPr bwMode="auto">
          <a:xfrm>
            <a:off x="0" y="-489"/>
            <a:ext cx="8785225" cy="36933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第四章 求解线性方程组的直接法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4.3 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直接三角分解法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\\4.3.3 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追赶法</a:t>
            </a:r>
            <a:endParaRPr lang="en-US" altLang="zh-CN" sz="1800" dirty="0">
              <a:latin typeface="Georgia" panose="02040502050405020303" pitchFamily="18" charset="0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3082" y="4293096"/>
            <a:ext cx="8159877" cy="280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92645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6743" y="1857375"/>
            <a:ext cx="7910513" cy="3143250"/>
          </a:xfrm>
          <a:prstGeom prst="rect">
            <a:avLst/>
          </a:prstGeom>
        </p:spPr>
      </p:pic>
      <p:sp>
        <p:nvSpPr>
          <p:cNvPr id="4" name="Text Box 23"/>
          <p:cNvSpPr txBox="1">
            <a:spLocks noChangeArrowheads="1"/>
          </p:cNvSpPr>
          <p:nvPr/>
        </p:nvSpPr>
        <p:spPr bwMode="auto">
          <a:xfrm>
            <a:off x="0" y="-489"/>
            <a:ext cx="8785225" cy="36933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第四章 求解线性方程组的直接法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4.3 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直接三角分解法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\\4.3.3 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追赶法</a:t>
            </a:r>
            <a:endParaRPr lang="en-US" altLang="zh-CN" sz="1800" dirty="0">
              <a:latin typeface="Georgia" panose="02040502050405020303" pitchFamily="18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3207874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3"/>
          <p:cNvSpPr txBox="1">
            <a:spLocks noChangeArrowheads="1"/>
          </p:cNvSpPr>
          <p:nvPr/>
        </p:nvSpPr>
        <p:spPr bwMode="auto">
          <a:xfrm>
            <a:off x="0" y="-489"/>
            <a:ext cx="8785225" cy="36933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第四章 求解线性方程组的直接法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习题</a:t>
            </a:r>
            <a:endParaRPr lang="en-US" altLang="zh-CN" sz="1800" dirty="0">
              <a:latin typeface="Georgia" panose="02040502050405020303" pitchFamily="18" charset="0"/>
              <a:ea typeface="微软雅黑" panose="020B0503020204020204" pitchFamily="34" charset="-122"/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3B645456-6D22-49D9-BEFB-5F69E637F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091" y="548680"/>
            <a:ext cx="86410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0" dirty="0">
                <a:solidFill>
                  <a:srgbClr val="FF0000"/>
                </a:solidFill>
                <a:ea typeface="宋体" panose="02010600030101010101" pitchFamily="2" charset="-122"/>
              </a:rPr>
              <a:t>习题</a:t>
            </a:r>
            <a:r>
              <a:rPr lang="en-US" altLang="zh-CN" sz="2800" b="0" dirty="0">
                <a:solidFill>
                  <a:srgbClr val="FF0000"/>
                </a:solidFill>
                <a:ea typeface="宋体" panose="02010600030101010101" pitchFamily="2" charset="-122"/>
              </a:rPr>
              <a:t>1</a:t>
            </a:r>
            <a:r>
              <a:rPr lang="zh-CN" altLang="en-US" sz="2800" dirty="0">
                <a:ea typeface="宋体" panose="02010600030101010101" pitchFamily="2" charset="-122"/>
              </a:rPr>
              <a:t>：求矩阵的</a:t>
            </a:r>
            <a:r>
              <a:rPr lang="en-US" altLang="zh-CN" sz="2800" dirty="0">
                <a:ea typeface="宋体" panose="02010600030101010101" pitchFamily="2" charset="-122"/>
              </a:rPr>
              <a:t>LU</a:t>
            </a:r>
            <a:r>
              <a:rPr lang="zh-CN" altLang="en-US" sz="2800" dirty="0">
                <a:ea typeface="宋体" panose="02010600030101010101" pitchFamily="2" charset="-122"/>
              </a:rPr>
              <a:t>分解 </a:t>
            </a:r>
            <a:r>
              <a:rPr lang="en-US" altLang="zh-CN" sz="2800" dirty="0">
                <a:ea typeface="宋体" panose="02010600030101010101" pitchFamily="2" charset="-122"/>
              </a:rPr>
              <a:t>( Doolittle</a:t>
            </a:r>
            <a:r>
              <a:rPr lang="zh-CN" altLang="en-US" sz="2800" dirty="0">
                <a:ea typeface="宋体" panose="02010600030101010101" pitchFamily="2" charset="-122"/>
              </a:rPr>
              <a:t>分解</a:t>
            </a:r>
            <a:r>
              <a:rPr lang="en-US" altLang="zh-CN" sz="2800" dirty="0">
                <a:ea typeface="宋体" panose="02010600030101010101" pitchFamily="2" charset="-122"/>
              </a:rPr>
              <a:t>)</a:t>
            </a:r>
            <a:r>
              <a:rPr lang="zh-CN" altLang="en-US" sz="2800" dirty="0">
                <a:ea typeface="宋体" panose="02010600030101010101" pitchFamily="2" charset="-122"/>
              </a:rPr>
              <a:t>。</a:t>
            </a:r>
            <a:endParaRPr lang="zh-CN" altLang="en-US" sz="2800" b="0" dirty="0">
              <a:ea typeface="宋体" panose="02010600030101010101" pitchFamily="2" charset="-122"/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4DED6EE8-2E7F-4E96-A47A-C4A58D58EE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1994342"/>
              </p:ext>
            </p:extLst>
          </p:nvPr>
        </p:nvGraphicFramePr>
        <p:xfrm>
          <a:off x="3082925" y="1052514"/>
          <a:ext cx="1201043" cy="1189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11000" imgH="711000" progId="Equation.DSMT4">
                  <p:embed/>
                </p:oleObj>
              </mc:Choice>
              <mc:Fallback>
                <p:oleObj name="Equation" r:id="rId3" imgW="711000" imgH="71100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4DED6EE8-2E7F-4E96-A47A-C4A58D58EE9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2925" y="1052514"/>
                        <a:ext cx="1201043" cy="118984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01426759-BBA5-4352-B65F-03E9F534FC61}"/>
              </a:ext>
            </a:extLst>
          </p:cNvPr>
          <p:cNvSpPr txBox="1"/>
          <p:nvPr/>
        </p:nvSpPr>
        <p:spPr>
          <a:xfrm>
            <a:off x="327352" y="2559351"/>
            <a:ext cx="12966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000FF"/>
                </a:solidFill>
              </a:rPr>
              <a:t>解：</a:t>
            </a: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7339AC90-D01D-4831-B9BD-56547E7FA0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383675"/>
              </p:ext>
            </p:extLst>
          </p:nvPr>
        </p:nvGraphicFramePr>
        <p:xfrm>
          <a:off x="1187625" y="2276872"/>
          <a:ext cx="4320480" cy="1177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16120" imgH="711000" progId="Equation.DSMT4">
                  <p:embed/>
                </p:oleObj>
              </mc:Choice>
              <mc:Fallback>
                <p:oleObj name="Equation" r:id="rId5" imgW="2616120" imgH="71100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7339AC90-D01D-4831-B9BD-56547E7FA0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5" y="2276872"/>
                        <a:ext cx="4320480" cy="117764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BD6684EB-B349-4FC9-BBDF-DDA16D5933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0923272"/>
              </p:ext>
            </p:extLst>
          </p:nvPr>
        </p:nvGraphicFramePr>
        <p:xfrm>
          <a:off x="467544" y="3429000"/>
          <a:ext cx="4676775" cy="3293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870200" imgH="2019300" progId="Equation.DSMT4">
                  <p:embed/>
                </p:oleObj>
              </mc:Choice>
              <mc:Fallback>
                <p:oleObj name="Equation" r:id="rId7" imgW="2870200" imgH="20193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3429000"/>
                        <a:ext cx="4676775" cy="329394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15DE938A-5EBD-49D5-8F7A-45983FCFF5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2250673"/>
              </p:ext>
            </p:extLst>
          </p:nvPr>
        </p:nvGraphicFramePr>
        <p:xfrm>
          <a:off x="5501565" y="4221088"/>
          <a:ext cx="3352981" cy="19419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108160" imgH="1218960" progId="Equation.DSMT4">
                  <p:embed/>
                </p:oleObj>
              </mc:Choice>
              <mc:Fallback>
                <p:oleObj name="Equation" r:id="rId9" imgW="2108160" imgH="121896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1565" y="4221088"/>
                        <a:ext cx="3352981" cy="19419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88616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3"/>
          <p:cNvSpPr txBox="1">
            <a:spLocks noChangeArrowheads="1"/>
          </p:cNvSpPr>
          <p:nvPr/>
        </p:nvSpPr>
        <p:spPr bwMode="auto">
          <a:xfrm>
            <a:off x="0" y="-489"/>
            <a:ext cx="8785225" cy="36933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第四章 求解线性方程组的直接法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习题</a:t>
            </a:r>
            <a:endParaRPr lang="en-US" altLang="zh-CN" sz="1800" dirty="0">
              <a:latin typeface="Georgia" panose="02040502050405020303" pitchFamily="18" charset="0"/>
              <a:ea typeface="微软雅黑" panose="020B0503020204020204" pitchFamily="34" charset="-122"/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3B645456-6D22-49D9-BEFB-5F69E637F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091" y="548680"/>
            <a:ext cx="86410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0" dirty="0">
                <a:solidFill>
                  <a:srgbClr val="FF0000"/>
                </a:solidFill>
                <a:ea typeface="宋体" panose="02010600030101010101" pitchFamily="2" charset="-122"/>
              </a:rPr>
              <a:t>习题</a:t>
            </a:r>
            <a:r>
              <a:rPr lang="en-US" altLang="zh-CN" sz="2800" b="0" dirty="0">
                <a:solidFill>
                  <a:srgbClr val="FF0000"/>
                </a:solidFill>
                <a:ea typeface="宋体" panose="02010600030101010101" pitchFamily="2" charset="-122"/>
              </a:rPr>
              <a:t>2</a:t>
            </a:r>
            <a:r>
              <a:rPr lang="zh-CN" altLang="en-US" sz="2800" dirty="0">
                <a:ea typeface="宋体" panose="02010600030101010101" pitchFamily="2" charset="-122"/>
              </a:rPr>
              <a:t>：用</a:t>
            </a:r>
            <a:r>
              <a:rPr lang="en-US" altLang="zh-CN" sz="2800" dirty="0">
                <a:ea typeface="宋体" panose="02010600030101010101" pitchFamily="2" charset="-122"/>
              </a:rPr>
              <a:t>Dolittle</a:t>
            </a:r>
            <a:r>
              <a:rPr lang="zh-CN" altLang="en-US" sz="2800" dirty="0">
                <a:ea typeface="宋体" panose="02010600030101010101" pitchFamily="2" charset="-122"/>
              </a:rPr>
              <a:t>分解求解下列方程组。</a:t>
            </a:r>
            <a:endParaRPr lang="zh-CN" altLang="en-US" sz="2800" b="0" dirty="0">
              <a:ea typeface="宋体" panose="02010600030101010101" pitchFamily="2" charset="-122"/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4DED6EE8-2E7F-4E96-A47A-C4A58D58EE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298209"/>
              </p:ext>
            </p:extLst>
          </p:nvPr>
        </p:nvGraphicFramePr>
        <p:xfrm>
          <a:off x="2051720" y="1052736"/>
          <a:ext cx="3427413" cy="134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90640" imgH="711000" progId="Equation.DSMT4">
                  <p:embed/>
                </p:oleObj>
              </mc:Choice>
              <mc:Fallback>
                <p:oleObj name="Equation" r:id="rId3" imgW="1790640" imgH="7110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1052736"/>
                        <a:ext cx="3427413" cy="13493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01426759-BBA5-4352-B65F-03E9F534FC61}"/>
              </a:ext>
            </a:extLst>
          </p:cNvPr>
          <p:cNvSpPr txBox="1"/>
          <p:nvPr/>
        </p:nvSpPr>
        <p:spPr>
          <a:xfrm>
            <a:off x="327352" y="2684367"/>
            <a:ext cx="12966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000FF"/>
                </a:solidFill>
              </a:rPr>
              <a:t>解：</a:t>
            </a: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7339AC90-D01D-4831-B9BD-56547E7FA0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3891043"/>
              </p:ext>
            </p:extLst>
          </p:nvPr>
        </p:nvGraphicFramePr>
        <p:xfrm>
          <a:off x="1187624" y="2420888"/>
          <a:ext cx="4608512" cy="1274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577960" imgH="711000" progId="Equation.DSMT4">
                  <p:embed/>
                </p:oleObj>
              </mc:Choice>
              <mc:Fallback>
                <p:oleObj name="Equation" r:id="rId5" imgW="2577960" imgH="7110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2420888"/>
                        <a:ext cx="4608512" cy="127411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9A3F96A2-DB86-4A6D-90BC-AC51935CDC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0419074"/>
              </p:ext>
            </p:extLst>
          </p:nvPr>
        </p:nvGraphicFramePr>
        <p:xfrm>
          <a:off x="1403350" y="3738715"/>
          <a:ext cx="3430588" cy="1281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917360" imgH="711000" progId="Equation.DSMT4">
                  <p:embed/>
                </p:oleObj>
              </mc:Choice>
              <mc:Fallback>
                <p:oleObj name="Equation" r:id="rId7" imgW="1917360" imgH="7110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3738715"/>
                        <a:ext cx="3430588" cy="12811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6B4DCA10-A7FB-4448-B896-5C98E6CC3FAD}"/>
              </a:ext>
            </a:extLst>
          </p:cNvPr>
          <p:cNvSpPr txBox="1"/>
          <p:nvPr/>
        </p:nvSpPr>
        <p:spPr>
          <a:xfrm>
            <a:off x="611560" y="4148160"/>
            <a:ext cx="872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求解</a:t>
            </a: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29DA136B-5870-4CC5-A993-A6CA6D7FCA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3115610"/>
              </p:ext>
            </p:extLst>
          </p:nvPr>
        </p:nvGraphicFramePr>
        <p:xfrm>
          <a:off x="4799013" y="3753003"/>
          <a:ext cx="1479550" cy="126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838080" imgH="711000" progId="Equation.DSMT4">
                  <p:embed/>
                </p:oleObj>
              </mc:Choice>
              <mc:Fallback>
                <p:oleObj name="Equation" r:id="rId9" imgW="838080" imgH="7110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9013" y="3753003"/>
                        <a:ext cx="1479550" cy="12668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54CF24B8-206C-4EF2-A2F9-52A1EB32DB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0041899"/>
              </p:ext>
            </p:extLst>
          </p:nvPr>
        </p:nvGraphicFramePr>
        <p:xfrm>
          <a:off x="1381125" y="5077825"/>
          <a:ext cx="3452813" cy="1312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676160" imgH="711000" progId="Equation.DSMT4">
                  <p:embed/>
                </p:oleObj>
              </mc:Choice>
              <mc:Fallback>
                <p:oleObj name="Equation" r:id="rId11" imgW="1676160" imgH="7110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1125" y="5077825"/>
                        <a:ext cx="3452813" cy="13128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9CEC2651-874A-4200-B889-18C1F5F5A5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30739"/>
              </p:ext>
            </p:extLst>
          </p:nvPr>
        </p:nvGraphicFramePr>
        <p:xfrm>
          <a:off x="4845513" y="5077825"/>
          <a:ext cx="1504950" cy="1392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774360" imgH="711000" progId="Equation.DSMT4">
                  <p:embed/>
                </p:oleObj>
              </mc:Choice>
              <mc:Fallback>
                <p:oleObj name="Equation" r:id="rId13" imgW="774360" imgH="7110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5513" y="5077825"/>
                        <a:ext cx="1504950" cy="13922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14554BEF-34B8-41A3-B677-219CC8135761}"/>
              </a:ext>
            </a:extLst>
          </p:cNvPr>
          <p:cNvSpPr txBox="1"/>
          <p:nvPr/>
        </p:nvSpPr>
        <p:spPr>
          <a:xfrm>
            <a:off x="611560" y="5498736"/>
            <a:ext cx="872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求解</a:t>
            </a:r>
          </a:p>
        </p:txBody>
      </p:sp>
    </p:spTree>
    <p:extLst>
      <p:ext uri="{BB962C8B-B14F-4D97-AF65-F5344CB8AC3E}">
        <p14:creationId xmlns:p14="http://schemas.microsoft.com/office/powerpoint/2010/main" val="31319020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3"/>
          <p:cNvSpPr txBox="1">
            <a:spLocks noChangeArrowheads="1"/>
          </p:cNvSpPr>
          <p:nvPr/>
        </p:nvSpPr>
        <p:spPr bwMode="auto">
          <a:xfrm>
            <a:off x="0" y="-489"/>
            <a:ext cx="8785225" cy="36933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第四章 求解线性方程组的直接法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习题</a:t>
            </a:r>
            <a:endParaRPr lang="en-US" altLang="zh-CN" sz="1800" dirty="0">
              <a:latin typeface="Georgia" panose="02040502050405020303" pitchFamily="18" charset="0"/>
              <a:ea typeface="微软雅黑" panose="020B0503020204020204" pitchFamily="34" charset="-122"/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3B645456-6D22-49D9-BEFB-5F69E637F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091" y="548680"/>
            <a:ext cx="86410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0" dirty="0">
                <a:solidFill>
                  <a:srgbClr val="FF0000"/>
                </a:solidFill>
                <a:ea typeface="宋体" panose="02010600030101010101" pitchFamily="2" charset="-122"/>
              </a:rPr>
              <a:t>习题</a:t>
            </a:r>
            <a:r>
              <a:rPr lang="en-US" altLang="zh-CN" sz="2800" b="0" dirty="0">
                <a:solidFill>
                  <a:srgbClr val="FF0000"/>
                </a:solidFill>
                <a:ea typeface="宋体" panose="02010600030101010101" pitchFamily="2" charset="-122"/>
              </a:rPr>
              <a:t>3</a:t>
            </a:r>
            <a:r>
              <a:rPr lang="zh-CN" altLang="en-US" sz="2800" dirty="0">
                <a:ea typeface="宋体" panose="02010600030101010101" pitchFamily="2" charset="-122"/>
              </a:rPr>
              <a:t>：用追赶法求解下列三对角方程组：</a:t>
            </a:r>
            <a:endParaRPr lang="zh-CN" altLang="en-US" sz="2800" b="0" dirty="0">
              <a:ea typeface="宋体" panose="02010600030101010101" pitchFamily="2" charset="-122"/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4DED6EE8-2E7F-4E96-A47A-C4A58D58EE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1323290"/>
              </p:ext>
            </p:extLst>
          </p:nvPr>
        </p:nvGraphicFramePr>
        <p:xfrm>
          <a:off x="2160588" y="1063700"/>
          <a:ext cx="3048000" cy="157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803240" imgH="939600" progId="Equation.DSMT4">
                  <p:embed/>
                </p:oleObj>
              </mc:Choice>
              <mc:Fallback>
                <p:oleObj name="Equation" r:id="rId3" imgW="1803240" imgH="93960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4DED6EE8-2E7F-4E96-A47A-C4A58D58EE9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588" y="1063700"/>
                        <a:ext cx="3048000" cy="15732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01426759-BBA5-4352-B65F-03E9F534FC61}"/>
              </a:ext>
            </a:extLst>
          </p:cNvPr>
          <p:cNvSpPr txBox="1"/>
          <p:nvPr/>
        </p:nvSpPr>
        <p:spPr>
          <a:xfrm>
            <a:off x="327352" y="2706721"/>
            <a:ext cx="12966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000FF"/>
                </a:solidFill>
              </a:rPr>
              <a:t>解：</a:t>
            </a: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7339AC90-D01D-4831-B9BD-56547E7FA0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7674801"/>
              </p:ext>
            </p:extLst>
          </p:nvPr>
        </p:nvGraphicFramePr>
        <p:xfrm>
          <a:off x="1331640" y="2643542"/>
          <a:ext cx="4968552" cy="2033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174840" imgH="1295280" progId="Equation.DSMT4">
                  <p:embed/>
                </p:oleObj>
              </mc:Choice>
              <mc:Fallback>
                <p:oleObj name="Equation" r:id="rId5" imgW="3174840" imgH="129528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7339AC90-D01D-4831-B9BD-56547E7FA0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2643542"/>
                        <a:ext cx="4968552" cy="20337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15DE938A-5EBD-49D5-8F7A-45983FCFF5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6155345"/>
              </p:ext>
            </p:extLst>
          </p:nvPr>
        </p:nvGraphicFramePr>
        <p:xfrm>
          <a:off x="256065" y="4741593"/>
          <a:ext cx="4479619" cy="1711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251160" imgH="1295280" progId="Equation.DSMT4">
                  <p:embed/>
                </p:oleObj>
              </mc:Choice>
              <mc:Fallback>
                <p:oleObj name="Equation" r:id="rId7" imgW="3251160" imgH="129528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15DE938A-5EBD-49D5-8F7A-45983FCFF5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065" y="4741593"/>
                        <a:ext cx="4479619" cy="171174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E8A908A1-AFC9-41CA-9A71-7933C7D188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5627553"/>
              </p:ext>
            </p:extLst>
          </p:nvPr>
        </p:nvGraphicFramePr>
        <p:xfrm>
          <a:off x="4757140" y="4741594"/>
          <a:ext cx="4109339" cy="17117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035160" imgH="1295280" progId="Equation.DSMT4">
                  <p:embed/>
                </p:oleObj>
              </mc:Choice>
              <mc:Fallback>
                <p:oleObj name="Equation" r:id="rId9" imgW="3035160" imgH="129528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15DE938A-5EBD-49D5-8F7A-45983FCFF5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7140" y="4741594"/>
                        <a:ext cx="4109339" cy="171174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30687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1" name="Text Box 8"/>
          <p:cNvSpPr txBox="1">
            <a:spLocks noChangeArrowheads="1"/>
          </p:cNvSpPr>
          <p:nvPr/>
        </p:nvSpPr>
        <p:spPr bwMode="auto">
          <a:xfrm>
            <a:off x="168275" y="1000106"/>
            <a:ext cx="1292341" cy="584775"/>
          </a:xfrm>
          <a:prstGeom prst="rect">
            <a:avLst/>
          </a:prstGeom>
          <a:solidFill>
            <a:srgbClr val="FFFF00"/>
          </a:solidFill>
          <a:ln w="317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tx1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习题</a:t>
            </a:r>
            <a:r>
              <a:rPr lang="en-US" altLang="zh-CN" sz="3200" dirty="0">
                <a:solidFill>
                  <a:schemeClr val="tx1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1.</a:t>
            </a:r>
          </a:p>
        </p:txBody>
      </p:sp>
      <p:sp>
        <p:nvSpPr>
          <p:cNvPr id="11" name="Text Box 30">
            <a:extLst>
              <a:ext uri="{FF2B5EF4-FFF2-40B4-BE49-F238E27FC236}">
                <a16:creationId xmlns:a16="http://schemas.microsoft.com/office/drawing/2014/main" id="{2D0713C2-929C-4EFE-9DF4-97529F682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09538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0</a:t>
            </a: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章 绪论 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 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习题</a:t>
            </a:r>
          </a:p>
        </p:txBody>
      </p:sp>
      <p:sp>
        <p:nvSpPr>
          <p:cNvPr id="12" name="内容占位符 5">
            <a:extLst>
              <a:ext uri="{FF2B5EF4-FFF2-40B4-BE49-F238E27FC236}">
                <a16:creationId xmlns:a16="http://schemas.microsoft.com/office/drawing/2014/main" id="{99E0C29F-B682-42FE-8897-825F198D3C84}"/>
              </a:ext>
            </a:extLst>
          </p:cNvPr>
          <p:cNvSpPr txBox="1">
            <a:spLocks/>
          </p:cNvSpPr>
          <p:nvPr/>
        </p:nvSpPr>
        <p:spPr>
          <a:xfrm>
            <a:off x="1371600" y="746609"/>
            <a:ext cx="7772400" cy="178352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用四舍五入得到近似数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0.550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，有</a:t>
            </a:r>
            <a:r>
              <a:rPr lang="en-US" altLang="zh-CN" u="sng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位有效数字，其相对误差是</a:t>
            </a:r>
            <a:r>
              <a:rPr lang="zh-CN" altLang="en-US" u="sng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4">
                <a:extLst>
                  <a:ext uri="{FF2B5EF4-FFF2-40B4-BE49-F238E27FC236}">
                    <a16:creationId xmlns:a16="http://schemas.microsoft.com/office/drawing/2014/main" id="{B6DCE019-559E-4971-8E11-7AA621583CDE}"/>
                  </a:ext>
                </a:extLst>
              </p:cNvPr>
              <p:cNvSpPr txBox="1"/>
              <p:nvPr/>
            </p:nvSpPr>
            <p:spPr bwMode="auto">
              <a:xfrm>
                <a:off x="5809821" y="1710797"/>
                <a:ext cx="1350963" cy="582612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i="1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×1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13" name="Object 4">
                <a:extLst>
                  <a:ext uri="{FF2B5EF4-FFF2-40B4-BE49-F238E27FC236}">
                    <a16:creationId xmlns:a16="http://schemas.microsoft.com/office/drawing/2014/main" id="{B6DCE019-559E-4971-8E11-7AA621583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09821" y="1710797"/>
                <a:ext cx="1350963" cy="582612"/>
              </a:xfrm>
              <a:prstGeom prst="rect">
                <a:avLst/>
              </a:prstGeom>
              <a:blipFill>
                <a:blip r:embed="rId3"/>
                <a:stretch>
                  <a:fillRect l="-9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 Box 8">
            <a:extLst>
              <a:ext uri="{FF2B5EF4-FFF2-40B4-BE49-F238E27FC236}">
                <a16:creationId xmlns:a16="http://schemas.microsoft.com/office/drawing/2014/main" id="{EF04FB00-8671-4996-BAED-6ABDDFD5E1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168" y="3088759"/>
            <a:ext cx="1345240" cy="584775"/>
          </a:xfrm>
          <a:prstGeom prst="rect">
            <a:avLst/>
          </a:prstGeom>
          <a:solidFill>
            <a:srgbClr val="FFFF00"/>
          </a:solidFill>
          <a:ln w="317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tx1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习题</a:t>
            </a:r>
            <a:r>
              <a:rPr lang="en-US" altLang="zh-CN" sz="3200" dirty="0">
                <a:solidFill>
                  <a:schemeClr val="tx1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2.</a:t>
            </a:r>
          </a:p>
        </p:txBody>
      </p:sp>
      <p:graphicFrame>
        <p:nvGraphicFramePr>
          <p:cNvPr id="15" name="Object 2">
            <a:extLst>
              <a:ext uri="{FF2B5EF4-FFF2-40B4-BE49-F238E27FC236}">
                <a16:creationId xmlns:a16="http://schemas.microsoft.com/office/drawing/2014/main" id="{6E4BB778-8604-47F5-9794-C260B4AA3D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4948582"/>
              </p:ext>
            </p:extLst>
          </p:nvPr>
        </p:nvGraphicFramePr>
        <p:xfrm>
          <a:off x="1549073" y="2809081"/>
          <a:ext cx="6435725" cy="1239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374560" imgH="457200" progId="Equation.DSMT4">
                  <p:embed/>
                </p:oleObj>
              </mc:Choice>
              <mc:Fallback>
                <p:oleObj name="Equation" r:id="rId4" imgW="2374560" imgH="457200" progId="Equation.DSMT4">
                  <p:embed/>
                  <p:pic>
                    <p:nvPicPr>
                      <p:cNvPr id="19661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9073" y="2809081"/>
                        <a:ext cx="6435725" cy="1239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3">
            <a:extLst>
              <a:ext uri="{FF2B5EF4-FFF2-40B4-BE49-F238E27FC236}">
                <a16:creationId xmlns:a16="http://schemas.microsoft.com/office/drawing/2014/main" id="{5CA02770-BA43-4DB8-83C9-007C222410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4158782"/>
              </p:ext>
            </p:extLst>
          </p:nvPr>
        </p:nvGraphicFramePr>
        <p:xfrm>
          <a:off x="1618697" y="4348509"/>
          <a:ext cx="5326063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54000" imgH="279360" progId="Equation.DSMT4">
                  <p:embed/>
                </p:oleObj>
              </mc:Choice>
              <mc:Fallback>
                <p:oleObj name="Equation" r:id="rId6" imgW="1854000" imgH="279360" progId="Equation.DSMT4">
                  <p:embed/>
                  <p:pic>
                    <p:nvPicPr>
                      <p:cNvPr id="19661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8697" y="4348509"/>
                        <a:ext cx="5326063" cy="801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4">
            <a:extLst>
              <a:ext uri="{FF2B5EF4-FFF2-40B4-BE49-F238E27FC236}">
                <a16:creationId xmlns:a16="http://schemas.microsoft.com/office/drawing/2014/main" id="{8EDB68E7-34E9-4C08-B8DE-3649A90FE1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9835532"/>
              </p:ext>
            </p:extLst>
          </p:nvPr>
        </p:nvGraphicFramePr>
        <p:xfrm>
          <a:off x="1618697" y="5309704"/>
          <a:ext cx="5622926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955520" imgH="279360" progId="Equation.DSMT4">
                  <p:embed/>
                </p:oleObj>
              </mc:Choice>
              <mc:Fallback>
                <p:oleObj name="Equation" r:id="rId8" imgW="1955520" imgH="279360" progId="Equation.DSMT4">
                  <p:embed/>
                  <p:pic>
                    <p:nvPicPr>
                      <p:cNvPr id="19661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8697" y="5309704"/>
                        <a:ext cx="5622926" cy="801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Box 9">
            <a:extLst>
              <a:ext uri="{FF2B5EF4-FFF2-40B4-BE49-F238E27FC236}">
                <a16:creationId xmlns:a16="http://schemas.microsoft.com/office/drawing/2014/main" id="{31233B1C-5F31-4593-9960-200F3778A8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246" y="4164578"/>
            <a:ext cx="745717" cy="584775"/>
          </a:xfrm>
          <a:prstGeom prst="rect">
            <a:avLst/>
          </a:prstGeom>
          <a:solidFill>
            <a:srgbClr val="FFFF00"/>
          </a:solidFill>
          <a:ln w="317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tx1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解</a:t>
            </a:r>
            <a:r>
              <a:rPr lang="en-US" altLang="zh-CN" sz="3200" dirty="0">
                <a:solidFill>
                  <a:schemeClr val="tx1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:</a:t>
            </a:r>
          </a:p>
        </p:txBody>
      </p:sp>
      <p:graphicFrame>
        <p:nvGraphicFramePr>
          <p:cNvPr id="20" name="Object 4">
            <a:extLst>
              <a:ext uri="{FF2B5EF4-FFF2-40B4-BE49-F238E27FC236}">
                <a16:creationId xmlns:a16="http://schemas.microsoft.com/office/drawing/2014/main" id="{67AC4972-4D02-4365-8EBD-337E29EDDE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0097114"/>
              </p:ext>
            </p:extLst>
          </p:nvPr>
        </p:nvGraphicFramePr>
        <p:xfrm>
          <a:off x="7627764" y="1015215"/>
          <a:ext cx="328612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14120" imgH="177480" progId="Equation.DSMT4">
                  <p:embed/>
                </p:oleObj>
              </mc:Choice>
              <mc:Fallback>
                <p:oleObj name="Equation" r:id="rId10" imgW="114120" imgH="177480" progId="Equation.DSMT4">
                  <p:embed/>
                  <p:pic>
                    <p:nvPicPr>
                      <p:cNvPr id="13" name="Object 4">
                        <a:extLst>
                          <a:ext uri="{FF2B5EF4-FFF2-40B4-BE49-F238E27FC236}">
                            <a16:creationId xmlns:a16="http://schemas.microsoft.com/office/drawing/2014/main" id="{B6DCE019-559E-4971-8E11-7AA621583CD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7764" y="1015215"/>
                        <a:ext cx="328612" cy="509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17901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文本框 1"/>
          <p:cNvSpPr txBox="1">
            <a:spLocks noChangeArrowheads="1"/>
          </p:cNvSpPr>
          <p:nvPr/>
        </p:nvSpPr>
        <p:spPr bwMode="auto">
          <a:xfrm>
            <a:off x="683568" y="2780928"/>
            <a:ext cx="784887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b="1">
                <a:solidFill>
                  <a:schemeClr val="accent2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defRPr kumimoji="1" b="1">
                <a:solidFill>
                  <a:schemeClr val="accent2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defRPr kumimoji="1" b="1">
                <a:solidFill>
                  <a:schemeClr val="accent2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defRPr kumimoji="1" b="1">
                <a:solidFill>
                  <a:schemeClr val="accent2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defRPr kumimoji="1" b="1">
                <a:solidFill>
                  <a:schemeClr val="accent2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accent2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accent2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accent2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accent2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algn="ctr"/>
            <a:r>
              <a:rPr kumimoji="0" lang="zh-CN" altLang="en-US" sz="4000" b="0" dirty="0">
                <a:solidFill>
                  <a:srgbClr val="005826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</a:t>
            </a:r>
            <a:r>
              <a:rPr kumimoji="0" lang="en-US" altLang="zh-CN" sz="4000" b="0" dirty="0">
                <a:solidFill>
                  <a:srgbClr val="005826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5</a:t>
            </a:r>
            <a:r>
              <a:rPr kumimoji="0" lang="zh-CN" altLang="en-US" sz="4000" b="0" dirty="0">
                <a:solidFill>
                  <a:srgbClr val="005826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章 求解线性方程组的迭代法</a:t>
            </a:r>
            <a:endParaRPr kumimoji="0" lang="en-US" altLang="zh-CN" sz="4000" b="0" dirty="0">
              <a:solidFill>
                <a:srgbClr val="005826"/>
              </a:solidFill>
              <a:latin typeface="Georgia" panose="02040502050405020303" pitchFamily="18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47989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01" name="Rectangle 5"/>
          <p:cNvSpPr>
            <a:spLocks noChangeArrowheads="1"/>
          </p:cNvSpPr>
          <p:nvPr/>
        </p:nvSpPr>
        <p:spPr bwMode="auto">
          <a:xfrm>
            <a:off x="4148138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77BAF528-9882-4B8F-B532-C48840DCC1AC}"/>
              </a:ext>
            </a:extLst>
          </p:cNvPr>
          <p:cNvSpPr txBox="1">
            <a:spLocks/>
          </p:cNvSpPr>
          <p:nvPr/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楷体_GB2312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  <a:cs typeface="楷体_GB231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  <a:cs typeface="楷体_GB231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  <a:cs typeface="楷体_GB231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  <a:cs typeface="楷体_GB231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r>
              <a:rPr lang="en-US" altLang="zh-CN" kern="0"/>
              <a:t>5.</a:t>
            </a:r>
            <a:r>
              <a:rPr lang="zh-CN" altLang="en-US" kern="0"/>
              <a:t> 解线性方程组的迭代法</a:t>
            </a:r>
            <a:endParaRPr lang="zh-CN" altLang="en-US" kern="0" dirty="0"/>
          </a:p>
        </p:txBody>
      </p:sp>
      <p:sp>
        <p:nvSpPr>
          <p:cNvPr id="4" name="内容占位符 5">
            <a:extLst>
              <a:ext uri="{FF2B5EF4-FFF2-40B4-BE49-F238E27FC236}">
                <a16:creationId xmlns:a16="http://schemas.microsoft.com/office/drawing/2014/main" id="{A8239744-853D-4224-8285-34FB10962561}"/>
              </a:ext>
            </a:extLst>
          </p:cNvPr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kern="0">
                <a:solidFill>
                  <a:srgbClr val="FF0000"/>
                </a:solidFill>
              </a:rPr>
              <a:t>Jacobi</a:t>
            </a:r>
            <a:r>
              <a:rPr lang="zh-CN" altLang="en-US" kern="0">
                <a:solidFill>
                  <a:srgbClr val="FF0000"/>
                </a:solidFill>
              </a:rPr>
              <a:t>、</a:t>
            </a:r>
            <a:r>
              <a:rPr lang="en-US" altLang="zh-CN" kern="0">
                <a:solidFill>
                  <a:srgbClr val="FF0000"/>
                </a:solidFill>
              </a:rPr>
              <a:t>G-S</a:t>
            </a:r>
            <a:r>
              <a:rPr lang="zh-CN" altLang="en-US" kern="0">
                <a:solidFill>
                  <a:srgbClr val="FF0000"/>
                </a:solidFill>
              </a:rPr>
              <a:t>迭代</a:t>
            </a:r>
            <a:r>
              <a:rPr lang="zh-CN" altLang="en-US" kern="0"/>
              <a:t>公式与计算</a:t>
            </a:r>
            <a:endParaRPr lang="en-US" altLang="zh-CN" kern="0"/>
          </a:p>
          <a:p>
            <a:pPr marL="274320" lvl="1" indent="-274320">
              <a:spcBef>
                <a:spcPts val="580"/>
              </a:spcBef>
              <a:buClr>
                <a:schemeClr val="accent1"/>
              </a:buClr>
            </a:pPr>
            <a:r>
              <a:rPr lang="zh-CN" altLang="en-US" sz="2400" kern="0">
                <a:solidFill>
                  <a:srgbClr val="FF0000"/>
                </a:solidFill>
              </a:rPr>
              <a:t>松弛迭代</a:t>
            </a:r>
            <a:r>
              <a:rPr lang="zh-CN" altLang="en-US" sz="2400" kern="0"/>
              <a:t>公式</a:t>
            </a:r>
            <a:endParaRPr lang="en-US" altLang="zh-CN" sz="2400" kern="0"/>
          </a:p>
          <a:p>
            <a:r>
              <a:rPr lang="zh-CN" altLang="en-US" kern="0">
                <a:solidFill>
                  <a:srgbClr val="FF0000"/>
                </a:solidFill>
              </a:rPr>
              <a:t>收敛性条件</a:t>
            </a:r>
            <a:r>
              <a:rPr lang="en-US" altLang="zh-CN" kern="0"/>
              <a:t>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kern="0"/>
              <a:t>谱半径（特征值）、范数</a:t>
            </a:r>
            <a:endParaRPr lang="en-US" altLang="zh-CN" ker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kern="0"/>
              <a:t>Jacobi</a:t>
            </a:r>
            <a:r>
              <a:rPr lang="zh-CN" altLang="en-US" kern="0"/>
              <a:t>迭代</a:t>
            </a:r>
            <a:r>
              <a:rPr lang="en-US" altLang="zh-CN" kern="0"/>
              <a:t>: </a:t>
            </a:r>
            <a:r>
              <a:rPr lang="zh-CN" altLang="en-US" kern="0"/>
              <a:t> 对角占优条件</a:t>
            </a:r>
            <a:endParaRPr lang="en-US" altLang="zh-CN" ker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kern="0"/>
              <a:t>G-S</a:t>
            </a:r>
            <a:r>
              <a:rPr lang="zh-CN" altLang="en-US" kern="0"/>
              <a:t>迭代</a:t>
            </a:r>
            <a:r>
              <a:rPr lang="en-US" altLang="zh-CN" kern="0"/>
              <a:t>: </a:t>
            </a:r>
            <a:r>
              <a:rPr lang="zh-CN" altLang="en-US" kern="0"/>
              <a:t>对角占优、对称正定</a:t>
            </a:r>
            <a:endParaRPr lang="en-US" altLang="zh-CN" kern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kern="0"/>
              <a:t>松弛迭代</a:t>
            </a:r>
            <a:endParaRPr lang="en-US" altLang="zh-CN" kern="0" dirty="0"/>
          </a:p>
        </p:txBody>
      </p:sp>
    </p:spTree>
    <p:extLst>
      <p:ext uri="{BB962C8B-B14F-4D97-AF65-F5344CB8AC3E}">
        <p14:creationId xmlns:p14="http://schemas.microsoft.com/office/powerpoint/2010/main" val="4121104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8467A48-1751-4D68-BB31-1508B5662DA7}" type="slidenum">
              <a:rPr kumimoji="0" lang="en-US" altLang="zh-CN" sz="1400" smtClean="0">
                <a:latin typeface="Garamond" panose="02020404030301010803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72</a:t>
            </a:fld>
            <a:endParaRPr kumimoji="0" lang="en-US" altLang="zh-CN" sz="1400"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5637" y="2070578"/>
            <a:ext cx="8312727" cy="2716843"/>
          </a:xfrm>
          <a:prstGeom prst="rect">
            <a:avLst/>
          </a:prstGeom>
        </p:spPr>
      </p:pic>
      <p:sp>
        <p:nvSpPr>
          <p:cNvPr id="5" name="Text Box 15"/>
          <p:cNvSpPr txBox="1">
            <a:spLocks noChangeArrowheads="1"/>
          </p:cNvSpPr>
          <p:nvPr/>
        </p:nvSpPr>
        <p:spPr bwMode="auto">
          <a:xfrm>
            <a:off x="179388" y="109538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第五章 求解线性方程组的迭代法</a:t>
            </a:r>
            <a:endParaRPr lang="zh-CN" altLang="en-US" sz="1800" dirty="0">
              <a:latin typeface="Georgia" panose="02040502050405020303" pitchFamily="18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119209"/>
      </p:ext>
    </p:extLst>
  </p:cSld>
  <p:clrMapOvr>
    <a:masterClrMapping/>
  </p:clrMapOvr>
  <p:transition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8467A48-1751-4D68-BB31-1508B5662DA7}" type="slidenum">
              <a:rPr kumimoji="0" lang="en-US" altLang="zh-CN" sz="1400" smtClean="0">
                <a:latin typeface="Garamond" panose="02020404030301010803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73</a:t>
            </a:fld>
            <a:endParaRPr kumimoji="0" lang="en-US" altLang="zh-CN" sz="1400"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179388" y="109538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第五章 求解线性方程组的迭代法</a:t>
            </a:r>
            <a:endParaRPr lang="zh-CN" altLang="en-US" sz="1800" dirty="0">
              <a:latin typeface="Georgia" panose="02040502050405020303" pitchFamily="18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5637" y="1890942"/>
            <a:ext cx="8312727" cy="47064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745" y="476250"/>
            <a:ext cx="8312727" cy="158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474262"/>
      </p:ext>
    </p:extLst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8467A48-1751-4D68-BB31-1508B5662DA7}" type="slidenum">
              <a:rPr kumimoji="0" lang="en-US" altLang="zh-CN" sz="1400" smtClean="0">
                <a:latin typeface="Garamond" panose="02020404030301010803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74</a:t>
            </a:fld>
            <a:endParaRPr kumimoji="0" lang="en-US" altLang="zh-CN" sz="1400"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179388" y="109538"/>
            <a:ext cx="8785225" cy="36933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第五章 求解线性方程组的迭代法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5.1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Jacobi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迭代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4563"/>
          <a:stretch/>
        </p:blipFill>
        <p:spPr>
          <a:xfrm>
            <a:off x="323528" y="1724249"/>
            <a:ext cx="8200159" cy="27761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75856" y="4572417"/>
            <a:ext cx="2985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i="1" dirty="0">
                <a:solidFill>
                  <a:schemeClr val="tx1"/>
                </a:solidFill>
              </a:rPr>
              <a:t>X</a:t>
            </a:r>
            <a:r>
              <a:rPr lang="en-US" altLang="zh-CN" sz="3200" baseline="30000" dirty="0">
                <a:solidFill>
                  <a:schemeClr val="tx1"/>
                </a:solidFill>
              </a:rPr>
              <a:t>(k+1) </a:t>
            </a:r>
            <a:r>
              <a:rPr lang="en-US" altLang="zh-CN" sz="3200" dirty="0">
                <a:solidFill>
                  <a:schemeClr val="tx1"/>
                </a:solidFill>
              </a:rPr>
              <a:t>= </a:t>
            </a:r>
            <a:r>
              <a:rPr lang="en-US" altLang="zh-CN" sz="3200" i="1" dirty="0">
                <a:solidFill>
                  <a:schemeClr val="tx1"/>
                </a:solidFill>
              </a:rPr>
              <a:t>BX</a:t>
            </a:r>
            <a:r>
              <a:rPr lang="en-US" altLang="zh-CN" sz="3200" baseline="30000" dirty="0">
                <a:solidFill>
                  <a:schemeClr val="tx1"/>
                </a:solidFill>
              </a:rPr>
              <a:t>(k) </a:t>
            </a:r>
            <a:r>
              <a:rPr lang="en-US" altLang="zh-CN" sz="3200" dirty="0">
                <a:solidFill>
                  <a:schemeClr val="tx1"/>
                </a:solidFill>
              </a:rPr>
              <a:t>+ </a:t>
            </a:r>
            <a:r>
              <a:rPr lang="en-US" altLang="zh-CN" sz="3200" i="1" dirty="0">
                <a:solidFill>
                  <a:schemeClr val="tx1"/>
                </a:solidFill>
              </a:rPr>
              <a:t>g</a:t>
            </a:r>
            <a:endParaRPr lang="zh-CN" altLang="en-US" sz="3200" i="1" dirty="0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833" t="11090" r="833" b="72247"/>
          <a:stretch/>
        </p:blipFill>
        <p:spPr>
          <a:xfrm>
            <a:off x="179388" y="979642"/>
            <a:ext cx="8639175" cy="64915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99792" y="5373216"/>
            <a:ext cx="409575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91256"/>
      </p:ext>
    </p:extLst>
  </p:cSld>
  <p:clrMapOvr>
    <a:masterClrMapping/>
  </p:clrMapOvr>
  <p:transition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8467A48-1751-4D68-BB31-1508B5662DA7}" type="slidenum">
              <a:rPr kumimoji="0" lang="en-US" altLang="zh-CN" sz="1400" smtClean="0">
                <a:latin typeface="Garamond" panose="02020404030301010803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75</a:t>
            </a:fld>
            <a:endParaRPr kumimoji="0" lang="en-US" altLang="zh-CN" sz="1400"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179388" y="109538"/>
            <a:ext cx="8785225" cy="36933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第五章 求解线性方程组的迭代法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5.1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Jacobi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迭代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1491" t="3661" r="1491" b="2994"/>
          <a:stretch/>
        </p:blipFill>
        <p:spPr>
          <a:xfrm>
            <a:off x="539553" y="1412776"/>
            <a:ext cx="8064896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50632"/>
      </p:ext>
    </p:extLst>
  </p:cSld>
  <p:clrMapOvr>
    <a:masterClrMapping/>
  </p:clrMapOvr>
  <p:transition spd="slow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8467A48-1751-4D68-BB31-1508B5662DA7}" type="slidenum">
              <a:rPr kumimoji="0" lang="en-US" altLang="zh-CN" sz="1400" smtClean="0">
                <a:latin typeface="Garamond" panose="02020404030301010803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76</a:t>
            </a:fld>
            <a:endParaRPr kumimoji="0" lang="en-US" altLang="zh-CN" sz="1400"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179388" y="109538"/>
            <a:ext cx="8785225" cy="36933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第五章 求解线性方程组的迭代法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5.2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Gauss—Seidel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迭代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5637" y="1066764"/>
            <a:ext cx="8312727" cy="373038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65914" b="4751"/>
          <a:stretch/>
        </p:blipFill>
        <p:spPr>
          <a:xfrm>
            <a:off x="426507" y="5032575"/>
            <a:ext cx="8312727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26403"/>
      </p:ext>
    </p:extLst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8467A48-1751-4D68-BB31-1508B5662DA7}" type="slidenum">
              <a:rPr kumimoji="0" lang="en-US" altLang="zh-CN" sz="1400" smtClean="0">
                <a:latin typeface="Garamond" panose="02020404030301010803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77</a:t>
            </a:fld>
            <a:endParaRPr kumimoji="0" lang="en-US" altLang="zh-CN" sz="1400"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179388" y="109538"/>
            <a:ext cx="8785225" cy="36933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第五章 求解线性方程组的迭代法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5.2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Gauss—Seidel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迭代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5637" y="1415695"/>
            <a:ext cx="8312727" cy="402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90550"/>
      </p:ext>
    </p:extLst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8467A48-1751-4D68-BB31-1508B5662DA7}" type="slidenum">
              <a:rPr kumimoji="0" lang="en-US" altLang="zh-CN" sz="1400" smtClean="0">
                <a:latin typeface="Garamond" panose="02020404030301010803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78</a:t>
            </a:fld>
            <a:endParaRPr kumimoji="0" lang="en-US" altLang="zh-CN" sz="1400"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179388" y="109538"/>
            <a:ext cx="8785225" cy="36933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第五章 求解线性方程组的迭代法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5.2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Gauss—Seidel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迭代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7" y="1762399"/>
            <a:ext cx="8312727" cy="333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786392"/>
      </p:ext>
    </p:extLst>
  </p:cSld>
  <p:clrMapOvr>
    <a:masterClrMapping/>
  </p:clrMapOvr>
  <p:transition spd="slow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8467A48-1751-4D68-BB31-1508B5662DA7}" type="slidenum">
              <a:rPr kumimoji="0" lang="en-US" altLang="zh-CN" sz="1400" smtClean="0">
                <a:latin typeface="Garamond" panose="02020404030301010803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79</a:t>
            </a:fld>
            <a:endParaRPr kumimoji="0" lang="en-US" altLang="zh-CN" sz="1400"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179388" y="109538"/>
            <a:ext cx="8785225" cy="36933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第五章 求解线性方程组的迭代法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5.3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 松弛迭代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5637" y="587783"/>
            <a:ext cx="8312727" cy="568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867829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379B950-C7D1-4F53-AAEF-C14C23D53BA5}"/>
              </a:ext>
            </a:extLst>
          </p:cNvPr>
          <p:cNvSpPr txBox="1"/>
          <p:nvPr/>
        </p:nvSpPr>
        <p:spPr>
          <a:xfrm>
            <a:off x="971600" y="2996952"/>
            <a:ext cx="6543675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kumimoji="0" lang="zh-CN" altLang="en-US" sz="4000" dirty="0">
                <a:solidFill>
                  <a:srgbClr val="005826"/>
                </a:solidFill>
                <a:latin typeface="Georgia" panose="02040502050405020303" pitchFamily="18" charset="0"/>
                <a:ea typeface="微软雅黑" panose="020B0503020204020204" pitchFamily="34" charset="-122"/>
                <a:cs typeface="+mn-cs"/>
              </a:rPr>
              <a:t>第</a:t>
            </a:r>
            <a:r>
              <a:rPr kumimoji="0" lang="en-US" altLang="zh-CN" sz="4000" dirty="0">
                <a:solidFill>
                  <a:srgbClr val="005826"/>
                </a:solidFill>
                <a:latin typeface="Georgia" panose="02040502050405020303" pitchFamily="18" charset="0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4000" dirty="0">
                <a:solidFill>
                  <a:srgbClr val="005826"/>
                </a:solidFill>
                <a:latin typeface="Georgia" panose="02040502050405020303" pitchFamily="18" charset="0"/>
                <a:ea typeface="微软雅黑" panose="020B0503020204020204" pitchFamily="34" charset="-122"/>
                <a:cs typeface="+mn-cs"/>
              </a:rPr>
              <a:t>章 函数插值</a:t>
            </a:r>
            <a:endParaRPr kumimoji="0" lang="en-US" altLang="zh-CN" sz="4000" dirty="0">
              <a:solidFill>
                <a:srgbClr val="005826"/>
              </a:solidFill>
              <a:latin typeface="Georgia" panose="02040502050405020303" pitchFamily="18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68094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8467A48-1751-4D68-BB31-1508B5662DA7}" type="slidenum">
              <a:rPr kumimoji="0" lang="en-US" altLang="zh-CN" sz="1400" smtClean="0">
                <a:latin typeface="Garamond" panose="02020404030301010803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80</a:t>
            </a:fld>
            <a:endParaRPr kumimoji="0" lang="en-US" altLang="zh-CN" sz="1400"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179388" y="109538"/>
            <a:ext cx="8785225" cy="36933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第五章 求解线性方程组的迭代法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5.3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 松弛迭代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5637" y="1616607"/>
            <a:ext cx="8312727" cy="362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27246"/>
      </p:ext>
    </p:extLst>
  </p:cSld>
  <p:clrMapOvr>
    <a:masterClrMapping/>
  </p:clrMapOvr>
  <p:transition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8467A48-1751-4D68-BB31-1508B5662DA7}" type="slidenum">
              <a:rPr kumimoji="0" lang="en-US" altLang="zh-CN" sz="1400" smtClean="0">
                <a:latin typeface="Garamond" panose="02020404030301010803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81</a:t>
            </a:fld>
            <a:endParaRPr kumimoji="0" lang="en-US" altLang="zh-CN" sz="1400"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179388" y="109538"/>
            <a:ext cx="8785225" cy="36933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第五章 求解线性方程组的迭代法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5.3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 松弛迭代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7" y="1957039"/>
            <a:ext cx="8312727" cy="294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44945"/>
      </p:ext>
    </p:extLst>
  </p:cSld>
  <p:clrMapOvr>
    <a:masterClrMapping/>
  </p:clrMapOvr>
  <p:transition spd="slow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8467A48-1751-4D68-BB31-1508B5662DA7}" type="slidenum">
              <a:rPr kumimoji="0" lang="en-US" altLang="zh-CN" sz="1400" smtClean="0">
                <a:latin typeface="Garamond" panose="02020404030301010803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82</a:t>
            </a:fld>
            <a:endParaRPr kumimoji="0" lang="en-US" altLang="zh-CN" sz="1400"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179388" y="109538"/>
            <a:ext cx="8785225" cy="36933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第五章 求解线性方程组的迭代法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5.3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 松弛迭代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5637" y="2046281"/>
            <a:ext cx="8312727" cy="276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91884"/>
      </p:ext>
    </p:extLst>
  </p:cSld>
  <p:clrMapOvr>
    <a:masterClrMapping/>
  </p:clrMapOvr>
  <p:transition spd="slow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8467A48-1751-4D68-BB31-1508B5662DA7}" type="slidenum">
              <a:rPr kumimoji="0" lang="en-US" altLang="zh-CN" sz="1400" smtClean="0">
                <a:latin typeface="Garamond" panose="02020404030301010803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83</a:t>
            </a:fld>
            <a:endParaRPr kumimoji="0" lang="en-US" altLang="zh-CN" sz="1400"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179388" y="109538"/>
            <a:ext cx="8785225" cy="36933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第五章 求解线性方程组的迭代法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5.2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Gauss—Seidel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迭代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5637" y="830771"/>
            <a:ext cx="8312727" cy="519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960201"/>
      </p:ext>
    </p:extLst>
  </p:cSld>
  <p:clrMapOvr>
    <a:masterClrMapping/>
  </p:clrMapOvr>
  <p:transition spd="slow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8467A48-1751-4D68-BB31-1508B5662DA7}" type="slidenum">
              <a:rPr kumimoji="0" lang="en-US" altLang="zh-CN" sz="1400" smtClean="0">
                <a:latin typeface="Garamond" panose="02020404030301010803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84</a:t>
            </a:fld>
            <a:endParaRPr kumimoji="0" lang="en-US" altLang="zh-CN" sz="1400"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179388" y="109538"/>
            <a:ext cx="8785225" cy="36933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第五章 求解线性方程组的迭代法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5.2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Gauss—Seidel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迭代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5637" y="1444430"/>
            <a:ext cx="8312727" cy="396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5703"/>
      </p:ext>
    </p:extLst>
  </p:cSld>
  <p:clrMapOvr>
    <a:masterClrMapping/>
  </p:clrMapOvr>
  <p:transition spd="slow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8467A48-1751-4D68-BB31-1508B5662DA7}" type="slidenum">
              <a:rPr kumimoji="0" lang="en-US" altLang="zh-CN" sz="1400" smtClean="0">
                <a:latin typeface="Garamond" panose="02020404030301010803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85</a:t>
            </a:fld>
            <a:endParaRPr kumimoji="0" lang="en-US" altLang="zh-CN" sz="1400"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179388" y="109538"/>
            <a:ext cx="8785225" cy="36933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第五章 求解线性方程组的迭代法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5.2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Gauss—Seidel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迭代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5637" y="1258023"/>
            <a:ext cx="8312727" cy="434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13720"/>
      </p:ext>
    </p:extLst>
  </p:cSld>
  <p:clrMapOvr>
    <a:masterClrMapping/>
  </p:clrMapOvr>
  <p:transition spd="slow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8467A48-1751-4D68-BB31-1508B5662DA7}" type="slidenum">
              <a:rPr kumimoji="0" lang="en-US" altLang="zh-CN" sz="1400" smtClean="0">
                <a:latin typeface="Garamond" panose="02020404030301010803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86</a:t>
            </a:fld>
            <a:endParaRPr kumimoji="0" lang="en-US" altLang="zh-CN" sz="1400"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179388" y="109538"/>
            <a:ext cx="8785225" cy="36933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第五章 求解线性方程组的迭代法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5.2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Gauss—Seidel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迭代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5637" y="1582182"/>
            <a:ext cx="8312727" cy="369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085906"/>
      </p:ext>
    </p:extLst>
  </p:cSld>
  <p:clrMapOvr>
    <a:masterClrMapping/>
  </p:clrMapOvr>
  <p:transition spd="slow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8467A48-1751-4D68-BB31-1508B5662DA7}" type="slidenum">
              <a:rPr kumimoji="0" lang="en-US" altLang="zh-CN" sz="1400" smtClean="0">
                <a:latin typeface="Garamond" panose="02020404030301010803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87</a:t>
            </a:fld>
            <a:endParaRPr kumimoji="0" lang="en-US" altLang="zh-CN" sz="1400"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179388" y="109538"/>
            <a:ext cx="8785225" cy="36933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第五章 求解线性方程组的迭代法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5.2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Gauss—Seidel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迭代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5637" y="1445954"/>
            <a:ext cx="8312727" cy="396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13343"/>
      </p:ext>
    </p:extLst>
  </p:cSld>
  <p:clrMapOvr>
    <a:masterClrMapping/>
  </p:clrMapOvr>
  <p:transition spd="slow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8467A48-1751-4D68-BB31-1508B5662DA7}" type="slidenum">
              <a:rPr kumimoji="0" lang="en-US" altLang="zh-CN" sz="1400" smtClean="0">
                <a:latin typeface="Garamond" panose="02020404030301010803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88</a:t>
            </a:fld>
            <a:endParaRPr kumimoji="0" lang="en-US" altLang="zh-CN" sz="1400"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179388" y="109538"/>
            <a:ext cx="8785225" cy="36933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第五章 求解线性方程组的迭代法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习题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842A69E6-A073-443D-9FB5-067C04F80B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091" y="548680"/>
            <a:ext cx="86410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0" dirty="0">
                <a:solidFill>
                  <a:srgbClr val="FF0000"/>
                </a:solidFill>
                <a:ea typeface="宋体" panose="02010600030101010101" pitchFamily="2" charset="-122"/>
              </a:rPr>
              <a:t>习题</a:t>
            </a:r>
            <a:r>
              <a:rPr lang="en-US" altLang="zh-CN" sz="2800" b="0" dirty="0">
                <a:solidFill>
                  <a:srgbClr val="FF0000"/>
                </a:solidFill>
                <a:ea typeface="宋体" panose="02010600030101010101" pitchFamily="2" charset="-122"/>
              </a:rPr>
              <a:t>1</a:t>
            </a:r>
            <a:r>
              <a:rPr lang="zh-CN" altLang="en-US" sz="2800" dirty="0">
                <a:ea typeface="宋体" panose="02010600030101010101" pitchFamily="2" charset="-122"/>
              </a:rPr>
              <a:t>：给定线性方程组。</a:t>
            </a:r>
            <a:endParaRPr lang="zh-CN" altLang="en-US" sz="2800" b="0" dirty="0">
              <a:ea typeface="宋体" panose="02010600030101010101" pitchFamily="2" charset="-122"/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52847E3A-9AF2-4DDC-8D5F-74906C5C7B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38351" y="1141710"/>
          <a:ext cx="3500437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828800" imgH="482400" progId="Equation.DSMT4">
                  <p:embed/>
                </p:oleObj>
              </mc:Choice>
              <mc:Fallback>
                <p:oleObj name="Equation" r:id="rId3" imgW="1828800" imgH="48240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52847E3A-9AF2-4DDC-8D5F-74906C5C7B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8351" y="1141710"/>
                        <a:ext cx="3500437" cy="9159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3">
            <a:extLst>
              <a:ext uri="{FF2B5EF4-FFF2-40B4-BE49-F238E27FC236}">
                <a16:creationId xmlns:a16="http://schemas.microsoft.com/office/drawing/2014/main" id="{D785431E-4138-45FB-B69F-ED73A62CE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091" y="2127507"/>
            <a:ext cx="8785224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ea typeface="宋体" panose="02010600030101010101" pitchFamily="2" charset="-122"/>
              </a:rPr>
              <a:t>）写出求解该方程组的</a:t>
            </a:r>
            <a:r>
              <a:rPr lang="en-US" altLang="zh-CN" sz="2400" dirty="0">
                <a:ea typeface="宋体" panose="02010600030101010101" pitchFamily="2" charset="-122"/>
              </a:rPr>
              <a:t>Jacobi</a:t>
            </a:r>
            <a:r>
              <a:rPr lang="zh-CN" altLang="en-US" sz="2400" dirty="0">
                <a:ea typeface="宋体" panose="02010600030101010101" pitchFamily="2" charset="-122"/>
              </a:rPr>
              <a:t>迭代格式，并给出对于任意初始向量都收敛的充要条件；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ea typeface="宋体" panose="02010600030101010101" pitchFamily="2" charset="-122"/>
              </a:rPr>
              <a:t>）写出求解该方程组的</a:t>
            </a:r>
            <a:r>
              <a:rPr lang="en-US" altLang="zh-CN" sz="2400" dirty="0">
                <a:ea typeface="宋体" panose="02010600030101010101" pitchFamily="2" charset="-122"/>
              </a:rPr>
              <a:t>Gauss-Seidel</a:t>
            </a:r>
            <a:r>
              <a:rPr lang="zh-CN" altLang="en-US" sz="2400" dirty="0">
                <a:ea typeface="宋体" panose="02010600030101010101" pitchFamily="2" charset="-122"/>
              </a:rPr>
              <a:t>迭代格式，并给出对于任意初始向量都收敛的充要条件。</a:t>
            </a:r>
            <a:endParaRPr lang="zh-CN" altLang="en-US" sz="2400" b="0" dirty="0">
              <a:ea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5AB87A1-006E-40E4-924F-508D93D494E8}"/>
              </a:ext>
            </a:extLst>
          </p:cNvPr>
          <p:cNvSpPr txBox="1"/>
          <p:nvPr/>
        </p:nvSpPr>
        <p:spPr>
          <a:xfrm>
            <a:off x="179388" y="3803843"/>
            <a:ext cx="38249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解：</a:t>
            </a:r>
            <a:r>
              <a:rPr lang="en-US" altLang="zh-CN" dirty="0">
                <a:solidFill>
                  <a:srgbClr val="0000FF"/>
                </a:solidFill>
              </a:rPr>
              <a:t> 1</a:t>
            </a:r>
            <a:r>
              <a:rPr lang="zh-CN" altLang="en-US" dirty="0">
                <a:solidFill>
                  <a:srgbClr val="0000FF"/>
                </a:solidFill>
              </a:rPr>
              <a:t>）</a:t>
            </a:r>
            <a:r>
              <a:rPr lang="en-US" altLang="zh-CN" dirty="0">
                <a:solidFill>
                  <a:srgbClr val="0000FF"/>
                </a:solidFill>
              </a:rPr>
              <a:t>Jacobi</a:t>
            </a:r>
            <a:r>
              <a:rPr lang="zh-CN" altLang="en-US" dirty="0">
                <a:solidFill>
                  <a:srgbClr val="0000FF"/>
                </a:solidFill>
              </a:rPr>
              <a:t>迭代格式为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03A39962-F9AE-400F-877E-9F84CCAC6B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5206637"/>
              </p:ext>
            </p:extLst>
          </p:nvPr>
        </p:nvGraphicFramePr>
        <p:xfrm>
          <a:off x="4211960" y="3289608"/>
          <a:ext cx="3824952" cy="14901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58920" imgH="838080" progId="Equation.DSMT4">
                  <p:embed/>
                </p:oleObj>
              </mc:Choice>
              <mc:Fallback>
                <p:oleObj name="Equation" r:id="rId5" imgW="2158920" imgH="83808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960" y="3289608"/>
                        <a:ext cx="3824952" cy="149013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D8E0009A-27C7-4316-877D-325976FA26B0}"/>
              </a:ext>
            </a:extLst>
          </p:cNvPr>
          <p:cNvSpPr txBox="1"/>
          <p:nvPr/>
        </p:nvSpPr>
        <p:spPr>
          <a:xfrm>
            <a:off x="179388" y="4754313"/>
            <a:ext cx="15954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求解方程</a:t>
            </a:r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39E77673-09DC-4DE8-9E2D-271E2E5A41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6451961"/>
              </p:ext>
            </p:extLst>
          </p:nvPr>
        </p:nvGraphicFramePr>
        <p:xfrm>
          <a:off x="1597025" y="4581128"/>
          <a:ext cx="2565400" cy="80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473120" imgH="457200" progId="Equation.DSMT4">
                  <p:embed/>
                </p:oleObj>
              </mc:Choice>
              <mc:Fallback>
                <p:oleObj name="Equation" r:id="rId7" imgW="1473120" imgH="457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7025" y="4581128"/>
                        <a:ext cx="2565400" cy="8080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603F68EF-6CD6-46E7-BA65-4666258C5439}"/>
              </a:ext>
            </a:extLst>
          </p:cNvPr>
          <p:cNvSpPr txBox="1"/>
          <p:nvPr/>
        </p:nvSpPr>
        <p:spPr>
          <a:xfrm>
            <a:off x="4067944" y="4720229"/>
            <a:ext cx="35059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得迭代矩阵的特征值为</a:t>
            </a:r>
          </a:p>
        </p:txBody>
      </p:sp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234D8C3C-D859-449C-94C0-6C7789BBC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4055443"/>
              </p:ext>
            </p:extLst>
          </p:nvPr>
        </p:nvGraphicFramePr>
        <p:xfrm>
          <a:off x="7205663" y="4616053"/>
          <a:ext cx="1770062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104840" imgH="444240" progId="Equation.DSMT4">
                  <p:embed/>
                </p:oleObj>
              </mc:Choice>
              <mc:Fallback>
                <p:oleObj name="Equation" r:id="rId9" imgW="1104840" imgH="44424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5663" y="4616053"/>
                        <a:ext cx="1770062" cy="7270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EECB4E92-FE4E-4D87-8ED3-BB7D25030A69}"/>
              </a:ext>
            </a:extLst>
          </p:cNvPr>
          <p:cNvSpPr txBox="1"/>
          <p:nvPr/>
        </p:nvSpPr>
        <p:spPr>
          <a:xfrm>
            <a:off x="193463" y="5373216"/>
            <a:ext cx="63597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迭代对于任意初始向量都收敛的充要条件是</a:t>
            </a:r>
          </a:p>
        </p:txBody>
      </p:sp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4136EC12-789D-48BB-B742-9AA1B5519C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6368132"/>
              </p:ext>
            </p:extLst>
          </p:nvPr>
        </p:nvGraphicFramePr>
        <p:xfrm>
          <a:off x="6203156" y="5373216"/>
          <a:ext cx="2005013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91880" imgH="253800" progId="Equation.DSMT4">
                  <p:embed/>
                </p:oleObj>
              </mc:Choice>
              <mc:Fallback>
                <p:oleObj name="Equation" r:id="rId11" imgW="1091880" imgH="2538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3156" y="5373216"/>
                        <a:ext cx="2005013" cy="4746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文本框 26">
            <a:extLst>
              <a:ext uri="{FF2B5EF4-FFF2-40B4-BE49-F238E27FC236}">
                <a16:creationId xmlns:a16="http://schemas.microsoft.com/office/drawing/2014/main" id="{9EC4BF22-3090-497A-8B58-A79EC0E62396}"/>
              </a:ext>
            </a:extLst>
          </p:cNvPr>
          <p:cNvSpPr txBox="1"/>
          <p:nvPr/>
        </p:nvSpPr>
        <p:spPr>
          <a:xfrm>
            <a:off x="3230915" y="5871240"/>
            <a:ext cx="15954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解得，</a:t>
            </a:r>
          </a:p>
        </p:txBody>
      </p:sp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83A392D1-01EF-47F6-9C8C-6DD8A9F9C6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5419659"/>
              </p:ext>
            </p:extLst>
          </p:nvPr>
        </p:nvGraphicFramePr>
        <p:xfrm>
          <a:off x="4211960" y="5831578"/>
          <a:ext cx="808648" cy="54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380880" imgH="253800" progId="Equation.DSMT4">
                  <p:embed/>
                </p:oleObj>
              </mc:Choice>
              <mc:Fallback>
                <p:oleObj name="Equation" r:id="rId13" imgW="380880" imgH="2538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960" y="5831578"/>
                        <a:ext cx="808648" cy="5409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文本框 29">
            <a:extLst>
              <a:ext uri="{FF2B5EF4-FFF2-40B4-BE49-F238E27FC236}">
                <a16:creationId xmlns:a16="http://schemas.microsoft.com/office/drawing/2014/main" id="{13A08308-3CCD-433D-A9D9-5F67C64BD9FE}"/>
              </a:ext>
            </a:extLst>
          </p:cNvPr>
          <p:cNvSpPr txBox="1"/>
          <p:nvPr/>
        </p:nvSpPr>
        <p:spPr>
          <a:xfrm>
            <a:off x="323528" y="6246167"/>
            <a:ext cx="78846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即</a:t>
            </a:r>
            <a:r>
              <a:rPr lang="en-US" altLang="zh-CN" dirty="0">
                <a:solidFill>
                  <a:srgbClr val="0000FF"/>
                </a:solidFill>
              </a:rPr>
              <a:t>Jacobi</a:t>
            </a:r>
            <a:r>
              <a:rPr lang="zh-CN" altLang="en-US" dirty="0">
                <a:solidFill>
                  <a:srgbClr val="0000FF"/>
                </a:solidFill>
              </a:rPr>
              <a:t>迭代对于任意初始向量都收敛的充要条件是</a:t>
            </a:r>
          </a:p>
        </p:txBody>
      </p:sp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BAB99AD3-1A63-4AE7-922C-076B9E1CB1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835531"/>
              </p:ext>
            </p:extLst>
          </p:nvPr>
        </p:nvGraphicFramePr>
        <p:xfrm>
          <a:off x="7370244" y="6204956"/>
          <a:ext cx="808648" cy="54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380880" imgH="253800" progId="Equation.DSMT4">
                  <p:embed/>
                </p:oleObj>
              </mc:Choice>
              <mc:Fallback>
                <p:oleObj name="Equation" r:id="rId13" imgW="380880" imgH="253800" progId="Equation.DSMT4">
                  <p:embed/>
                  <p:pic>
                    <p:nvPicPr>
                      <p:cNvPr id="28" name="对象 27">
                        <a:extLst>
                          <a:ext uri="{FF2B5EF4-FFF2-40B4-BE49-F238E27FC236}">
                            <a16:creationId xmlns:a16="http://schemas.microsoft.com/office/drawing/2014/main" id="{83A392D1-01EF-47F6-9C8C-6DD8A9F9C6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0244" y="6204956"/>
                        <a:ext cx="808648" cy="5409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443038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1" grpId="0"/>
      <p:bldP spid="24" grpId="0"/>
      <p:bldP spid="27" grpId="0"/>
      <p:bldP spid="3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8467A48-1751-4D68-BB31-1508B5662DA7}" type="slidenum">
              <a:rPr kumimoji="0" lang="en-US" altLang="zh-CN" sz="1400" smtClean="0">
                <a:latin typeface="Garamond" panose="02020404030301010803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89</a:t>
            </a:fld>
            <a:endParaRPr kumimoji="0" lang="en-US" altLang="zh-CN" sz="1400"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179388" y="109538"/>
            <a:ext cx="8785225" cy="36933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第五章 求解线性方程组的迭代法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习题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842A69E6-A073-443D-9FB5-067C04F80B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091" y="548680"/>
            <a:ext cx="86410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0" dirty="0">
                <a:solidFill>
                  <a:srgbClr val="FF0000"/>
                </a:solidFill>
                <a:ea typeface="宋体" panose="02010600030101010101" pitchFamily="2" charset="-122"/>
              </a:rPr>
              <a:t>习题</a:t>
            </a:r>
            <a:r>
              <a:rPr lang="en-US" altLang="zh-CN" sz="2800" b="0" dirty="0">
                <a:solidFill>
                  <a:srgbClr val="FF0000"/>
                </a:solidFill>
                <a:ea typeface="宋体" panose="02010600030101010101" pitchFamily="2" charset="-122"/>
              </a:rPr>
              <a:t>1</a:t>
            </a:r>
            <a:r>
              <a:rPr lang="zh-CN" altLang="en-US" sz="2800" dirty="0">
                <a:ea typeface="宋体" panose="02010600030101010101" pitchFamily="2" charset="-122"/>
              </a:rPr>
              <a:t>：给定线性方程组。</a:t>
            </a:r>
            <a:endParaRPr lang="zh-CN" altLang="en-US" sz="2800" b="0" dirty="0">
              <a:ea typeface="宋体" panose="02010600030101010101" pitchFamily="2" charset="-122"/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52847E3A-9AF2-4DDC-8D5F-74906C5C7B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38351" y="1141710"/>
          <a:ext cx="3500437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828800" imgH="482400" progId="Equation.DSMT4">
                  <p:embed/>
                </p:oleObj>
              </mc:Choice>
              <mc:Fallback>
                <p:oleObj name="Equation" r:id="rId3" imgW="1828800" imgH="48240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52847E3A-9AF2-4DDC-8D5F-74906C5C7B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8351" y="1141710"/>
                        <a:ext cx="3500437" cy="9159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3">
            <a:extLst>
              <a:ext uri="{FF2B5EF4-FFF2-40B4-BE49-F238E27FC236}">
                <a16:creationId xmlns:a16="http://schemas.microsoft.com/office/drawing/2014/main" id="{D785431E-4138-45FB-B69F-ED73A62CE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091" y="2127507"/>
            <a:ext cx="8785224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ea typeface="宋体" panose="02010600030101010101" pitchFamily="2" charset="-122"/>
              </a:rPr>
              <a:t>）写出求解该方程组的</a:t>
            </a:r>
            <a:r>
              <a:rPr lang="en-US" altLang="zh-CN" sz="2400" dirty="0">
                <a:ea typeface="宋体" panose="02010600030101010101" pitchFamily="2" charset="-122"/>
              </a:rPr>
              <a:t>Jacobi</a:t>
            </a:r>
            <a:r>
              <a:rPr lang="zh-CN" altLang="en-US" sz="2400" dirty="0">
                <a:ea typeface="宋体" panose="02010600030101010101" pitchFamily="2" charset="-122"/>
              </a:rPr>
              <a:t>迭代格式，并给出对于任意初始向量都收敛的充要条件；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ea typeface="宋体" panose="02010600030101010101" pitchFamily="2" charset="-122"/>
              </a:rPr>
              <a:t>）写出求解该方程组的</a:t>
            </a:r>
            <a:r>
              <a:rPr lang="en-US" altLang="zh-CN" sz="2400" dirty="0">
                <a:ea typeface="宋体" panose="02010600030101010101" pitchFamily="2" charset="-122"/>
              </a:rPr>
              <a:t>Gauss-Seidel</a:t>
            </a:r>
            <a:r>
              <a:rPr lang="zh-CN" altLang="en-US" sz="2400" dirty="0">
                <a:ea typeface="宋体" panose="02010600030101010101" pitchFamily="2" charset="-122"/>
              </a:rPr>
              <a:t>迭代格式，并给出对于任意初始向量都收敛的充要条件。</a:t>
            </a:r>
            <a:endParaRPr lang="zh-CN" altLang="en-US" sz="2400" b="0" dirty="0">
              <a:ea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5AB87A1-006E-40E4-924F-508D93D494E8}"/>
              </a:ext>
            </a:extLst>
          </p:cNvPr>
          <p:cNvSpPr txBox="1"/>
          <p:nvPr/>
        </p:nvSpPr>
        <p:spPr>
          <a:xfrm>
            <a:off x="179387" y="3803843"/>
            <a:ext cx="46469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解：</a:t>
            </a:r>
            <a:r>
              <a:rPr lang="en-US" altLang="zh-CN" dirty="0">
                <a:solidFill>
                  <a:srgbClr val="0000FF"/>
                </a:solidFill>
              </a:rPr>
              <a:t>2</a:t>
            </a:r>
            <a:r>
              <a:rPr lang="zh-CN" altLang="en-US" dirty="0">
                <a:solidFill>
                  <a:srgbClr val="0000FF"/>
                </a:solidFill>
              </a:rPr>
              <a:t>）</a:t>
            </a:r>
            <a:r>
              <a:rPr lang="en-US" altLang="zh-CN" dirty="0">
                <a:solidFill>
                  <a:srgbClr val="0000FF"/>
                </a:solidFill>
              </a:rPr>
              <a:t>Gauss-Seidel</a:t>
            </a:r>
            <a:r>
              <a:rPr lang="zh-CN" altLang="en-US" dirty="0">
                <a:solidFill>
                  <a:srgbClr val="0000FF"/>
                </a:solidFill>
              </a:rPr>
              <a:t>迭代格式为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03A39962-F9AE-400F-877E-9F84CCAC6B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4392426"/>
              </p:ext>
            </p:extLst>
          </p:nvPr>
        </p:nvGraphicFramePr>
        <p:xfrm>
          <a:off x="4477394" y="3289300"/>
          <a:ext cx="3983038" cy="149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247840" imgH="838080" progId="Equation.DSMT4">
                  <p:embed/>
                </p:oleObj>
              </mc:Choice>
              <mc:Fallback>
                <p:oleObj name="Equation" r:id="rId5" imgW="2247840" imgH="838080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03A39962-F9AE-400F-877E-9F84CCAC6B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7394" y="3289300"/>
                        <a:ext cx="3983038" cy="14906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D8E0009A-27C7-4316-877D-325976FA26B0}"/>
              </a:ext>
            </a:extLst>
          </p:cNvPr>
          <p:cNvSpPr txBox="1"/>
          <p:nvPr/>
        </p:nvSpPr>
        <p:spPr>
          <a:xfrm>
            <a:off x="179388" y="4754313"/>
            <a:ext cx="15954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求解方程</a:t>
            </a:r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39E77673-09DC-4DE8-9E2D-271E2E5A41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0418811"/>
              </p:ext>
            </p:extLst>
          </p:nvPr>
        </p:nvGraphicFramePr>
        <p:xfrm>
          <a:off x="1563688" y="4581525"/>
          <a:ext cx="2632075" cy="80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511280" imgH="457200" progId="Equation.DSMT4">
                  <p:embed/>
                </p:oleObj>
              </mc:Choice>
              <mc:Fallback>
                <p:oleObj name="Equation" r:id="rId7" imgW="1511280" imgH="457200" progId="Equation.DSMT4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39E77673-09DC-4DE8-9E2D-271E2E5A41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3688" y="4581525"/>
                        <a:ext cx="2632075" cy="8080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603F68EF-6CD6-46E7-BA65-4666258C5439}"/>
              </a:ext>
            </a:extLst>
          </p:cNvPr>
          <p:cNvSpPr txBox="1"/>
          <p:nvPr/>
        </p:nvSpPr>
        <p:spPr>
          <a:xfrm>
            <a:off x="4067944" y="4720229"/>
            <a:ext cx="35059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得迭代矩阵的特征值为</a:t>
            </a:r>
          </a:p>
        </p:txBody>
      </p:sp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234D8C3C-D859-449C-94C0-6C7789BBC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132536"/>
              </p:ext>
            </p:extLst>
          </p:nvPr>
        </p:nvGraphicFramePr>
        <p:xfrm>
          <a:off x="7358063" y="4657725"/>
          <a:ext cx="1465262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914400" imgH="393480" progId="Equation.DSMT4">
                  <p:embed/>
                </p:oleObj>
              </mc:Choice>
              <mc:Fallback>
                <p:oleObj name="Equation" r:id="rId9" imgW="914400" imgH="393480" progId="Equation.DSMT4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234D8C3C-D859-449C-94C0-6C7789BBC9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8063" y="4657725"/>
                        <a:ext cx="1465262" cy="6429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EECB4E92-FE4E-4D87-8ED3-BB7D25030A69}"/>
              </a:ext>
            </a:extLst>
          </p:cNvPr>
          <p:cNvSpPr txBox="1"/>
          <p:nvPr/>
        </p:nvSpPr>
        <p:spPr>
          <a:xfrm>
            <a:off x="193463" y="5373216"/>
            <a:ext cx="63597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迭代对于任意初始向量都收敛的充要条件是</a:t>
            </a:r>
          </a:p>
        </p:txBody>
      </p:sp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4136EC12-789D-48BB-B742-9AA1B5519CC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03156" y="5373216"/>
          <a:ext cx="2005013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91880" imgH="253800" progId="Equation.DSMT4">
                  <p:embed/>
                </p:oleObj>
              </mc:Choice>
              <mc:Fallback>
                <p:oleObj name="Equation" r:id="rId11" imgW="1091880" imgH="253800" progId="Equation.DSMT4">
                  <p:embed/>
                  <p:pic>
                    <p:nvPicPr>
                      <p:cNvPr id="25" name="对象 24">
                        <a:extLst>
                          <a:ext uri="{FF2B5EF4-FFF2-40B4-BE49-F238E27FC236}">
                            <a16:creationId xmlns:a16="http://schemas.microsoft.com/office/drawing/2014/main" id="{4136EC12-789D-48BB-B742-9AA1B5519C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3156" y="5373216"/>
                        <a:ext cx="2005013" cy="4746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文本框 26">
            <a:extLst>
              <a:ext uri="{FF2B5EF4-FFF2-40B4-BE49-F238E27FC236}">
                <a16:creationId xmlns:a16="http://schemas.microsoft.com/office/drawing/2014/main" id="{9EC4BF22-3090-497A-8B58-A79EC0E62396}"/>
              </a:ext>
            </a:extLst>
          </p:cNvPr>
          <p:cNvSpPr txBox="1"/>
          <p:nvPr/>
        </p:nvSpPr>
        <p:spPr>
          <a:xfrm>
            <a:off x="3230915" y="5871240"/>
            <a:ext cx="15954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解得，</a:t>
            </a:r>
          </a:p>
        </p:txBody>
      </p:sp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83A392D1-01EF-47F6-9C8C-6DD8A9F9C6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11960" y="5831578"/>
          <a:ext cx="808648" cy="54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380880" imgH="253800" progId="Equation.DSMT4">
                  <p:embed/>
                </p:oleObj>
              </mc:Choice>
              <mc:Fallback>
                <p:oleObj name="Equation" r:id="rId13" imgW="380880" imgH="253800" progId="Equation.DSMT4">
                  <p:embed/>
                  <p:pic>
                    <p:nvPicPr>
                      <p:cNvPr id="28" name="对象 27">
                        <a:extLst>
                          <a:ext uri="{FF2B5EF4-FFF2-40B4-BE49-F238E27FC236}">
                            <a16:creationId xmlns:a16="http://schemas.microsoft.com/office/drawing/2014/main" id="{83A392D1-01EF-47F6-9C8C-6DD8A9F9C6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960" y="5831578"/>
                        <a:ext cx="808648" cy="5409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文本框 29">
            <a:extLst>
              <a:ext uri="{FF2B5EF4-FFF2-40B4-BE49-F238E27FC236}">
                <a16:creationId xmlns:a16="http://schemas.microsoft.com/office/drawing/2014/main" id="{13A08308-3CCD-433D-A9D9-5F67C64BD9FE}"/>
              </a:ext>
            </a:extLst>
          </p:cNvPr>
          <p:cNvSpPr txBox="1"/>
          <p:nvPr/>
        </p:nvSpPr>
        <p:spPr>
          <a:xfrm>
            <a:off x="-91071" y="6233170"/>
            <a:ext cx="85957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即</a:t>
            </a:r>
            <a:r>
              <a:rPr lang="en-US" altLang="zh-CN" dirty="0">
                <a:solidFill>
                  <a:srgbClr val="0000FF"/>
                </a:solidFill>
              </a:rPr>
              <a:t>Gauss-Seidel</a:t>
            </a:r>
            <a:r>
              <a:rPr lang="zh-CN" altLang="en-US" dirty="0">
                <a:solidFill>
                  <a:srgbClr val="0000FF"/>
                </a:solidFill>
              </a:rPr>
              <a:t>迭代对于任意初始向量都收敛的充要条件是</a:t>
            </a:r>
          </a:p>
        </p:txBody>
      </p:sp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BAB99AD3-1A63-4AE7-922C-076B9E1CB1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690332"/>
              </p:ext>
            </p:extLst>
          </p:nvPr>
        </p:nvGraphicFramePr>
        <p:xfrm>
          <a:off x="7649552" y="6153848"/>
          <a:ext cx="808648" cy="54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380880" imgH="253800" progId="Equation.DSMT4">
                  <p:embed/>
                </p:oleObj>
              </mc:Choice>
              <mc:Fallback>
                <p:oleObj name="Equation" r:id="rId13" imgW="380880" imgH="253800" progId="Equation.DSMT4">
                  <p:embed/>
                  <p:pic>
                    <p:nvPicPr>
                      <p:cNvPr id="31" name="对象 30">
                        <a:extLst>
                          <a:ext uri="{FF2B5EF4-FFF2-40B4-BE49-F238E27FC236}">
                            <a16:creationId xmlns:a16="http://schemas.microsoft.com/office/drawing/2014/main" id="{BAB99AD3-1A63-4AE7-922C-076B9E1CB1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49552" y="6153848"/>
                        <a:ext cx="808648" cy="5409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709606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1" grpId="0"/>
      <p:bldP spid="24" grpId="0"/>
      <p:bldP spid="27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01" name="Rectangle 5"/>
          <p:cNvSpPr>
            <a:spLocks noChangeArrowheads="1"/>
          </p:cNvSpPr>
          <p:nvPr/>
        </p:nvSpPr>
        <p:spPr bwMode="auto">
          <a:xfrm>
            <a:off x="4148138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9B1368F6-BC18-4E39-AF63-6667076E2384}"/>
              </a:ext>
            </a:extLst>
          </p:cNvPr>
          <p:cNvSpPr txBox="1">
            <a:spLocks/>
          </p:cNvSpPr>
          <p:nvPr/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楷体_GB2312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  <a:cs typeface="楷体_GB231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  <a:cs typeface="楷体_GB231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  <a:cs typeface="楷体_GB231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  <a:cs typeface="楷体_GB231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r>
              <a:rPr lang="en-US" altLang="zh-CN" kern="0"/>
              <a:t>1.</a:t>
            </a:r>
            <a:r>
              <a:rPr lang="zh-CN" altLang="en-US" kern="0"/>
              <a:t> 插值法</a:t>
            </a:r>
            <a:endParaRPr lang="zh-CN" altLang="en-US" kern="0" dirty="0">
              <a:solidFill>
                <a:srgbClr val="0033CC"/>
              </a:solidFill>
            </a:endParaRPr>
          </a:p>
        </p:txBody>
      </p:sp>
      <p:sp>
        <p:nvSpPr>
          <p:cNvPr id="4" name="内容占位符 5">
            <a:extLst>
              <a:ext uri="{FF2B5EF4-FFF2-40B4-BE49-F238E27FC236}">
                <a16:creationId xmlns:a16="http://schemas.microsoft.com/office/drawing/2014/main" id="{34ECA96A-2A3E-4F2B-816C-D982CFA61E9C}"/>
              </a:ext>
            </a:extLst>
          </p:cNvPr>
          <p:cNvSpPr txBox="1">
            <a:spLocks/>
          </p:cNvSpPr>
          <p:nvPr/>
        </p:nvSpPr>
        <p:spPr>
          <a:xfrm>
            <a:off x="914400" y="1447800"/>
            <a:ext cx="7772400" cy="363738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kern="0" dirty="0"/>
              <a:t>Lagrange</a:t>
            </a:r>
            <a:r>
              <a:rPr lang="zh-CN" altLang="en-US" kern="0" dirty="0"/>
              <a:t>插值公式</a:t>
            </a:r>
            <a:r>
              <a:rPr lang="en-US" altLang="zh-CN" kern="0" dirty="0"/>
              <a:t>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kern="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基函数的形式</a:t>
            </a:r>
            <a:endParaRPr lang="en-US" altLang="zh-CN" kern="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kern="0" dirty="0"/>
              <a:t>Newton</a:t>
            </a:r>
            <a:r>
              <a:rPr lang="zh-CN" altLang="en-US" kern="0" dirty="0"/>
              <a:t>插值公式</a:t>
            </a:r>
            <a:r>
              <a:rPr lang="en-US" altLang="zh-CN" kern="0" dirty="0"/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kern="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zh-CN" altLang="en-US" kern="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差商</a:t>
            </a:r>
            <a:endParaRPr lang="en-US" altLang="zh-CN" kern="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kern="0" dirty="0">
                <a:solidFill>
                  <a:srgbClr val="FF0000"/>
                </a:solidFill>
              </a:rPr>
              <a:t>Runge</a:t>
            </a:r>
            <a:r>
              <a:rPr lang="zh-CN" altLang="en-US" kern="0" dirty="0">
                <a:solidFill>
                  <a:srgbClr val="FF0000"/>
                </a:solidFill>
              </a:rPr>
              <a:t>现象</a:t>
            </a:r>
            <a:endParaRPr lang="en-US" altLang="zh-CN" kern="0" dirty="0">
              <a:solidFill>
                <a:srgbClr val="FF0000"/>
              </a:solidFill>
            </a:endParaRPr>
          </a:p>
          <a:p>
            <a:r>
              <a:rPr lang="zh-CN" altLang="en-US" kern="0" dirty="0"/>
              <a:t>密切多项式与</a:t>
            </a:r>
            <a:r>
              <a:rPr lang="en-US" altLang="zh-CN" kern="0" dirty="0"/>
              <a:t>Hermite</a:t>
            </a:r>
            <a:r>
              <a:rPr lang="zh-CN" altLang="en-US" kern="0" dirty="0"/>
              <a:t>插值</a:t>
            </a:r>
            <a:endParaRPr lang="en-US" altLang="zh-CN" kern="0" dirty="0"/>
          </a:p>
          <a:p>
            <a:r>
              <a:rPr lang="zh-CN" altLang="en-US" kern="0" dirty="0"/>
              <a:t>三次样条插值</a:t>
            </a:r>
            <a:endParaRPr lang="en-US" altLang="zh-CN" kern="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19D31F-192E-4815-B0E0-5EB2580565A0}"/>
              </a:ext>
            </a:extLst>
          </p:cNvPr>
          <p:cNvSpPr/>
          <p:nvPr/>
        </p:nvSpPr>
        <p:spPr>
          <a:xfrm>
            <a:off x="914400" y="5093744"/>
            <a:ext cx="49552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★ </a:t>
            </a:r>
            <a:r>
              <a:rPr lang="zh-CN" altLang="en-US" sz="2400" dirty="0">
                <a:solidFill>
                  <a:srgbClr val="0033CC"/>
                </a:solidFill>
              </a:rPr>
              <a:t>会求插值多项式、估计插值误差</a:t>
            </a:r>
            <a:endParaRPr lang="zh-CN" altLang="en-US" sz="2400" dirty="0"/>
          </a:p>
        </p:txBody>
      </p:sp>
      <p:sp>
        <p:nvSpPr>
          <p:cNvPr id="6" name="右大括号 5">
            <a:extLst>
              <a:ext uri="{FF2B5EF4-FFF2-40B4-BE49-F238E27FC236}">
                <a16:creationId xmlns:a16="http://schemas.microsoft.com/office/drawing/2014/main" id="{E716EBD4-5503-4E1B-A60F-D7E0C0F488D9}"/>
              </a:ext>
            </a:extLst>
          </p:cNvPr>
          <p:cNvSpPr/>
          <p:nvPr/>
        </p:nvSpPr>
        <p:spPr>
          <a:xfrm>
            <a:off x="4067944" y="1700808"/>
            <a:ext cx="216024" cy="86409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62763E9-90BC-407D-BD7B-C2A2EE885A3D}"/>
              </a:ext>
            </a:extLst>
          </p:cNvPr>
          <p:cNvSpPr txBox="1"/>
          <p:nvPr/>
        </p:nvSpPr>
        <p:spPr>
          <a:xfrm>
            <a:off x="4412883" y="1948190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插值余项的表达式</a:t>
            </a:r>
          </a:p>
        </p:txBody>
      </p:sp>
    </p:spTree>
    <p:extLst>
      <p:ext uri="{BB962C8B-B14F-4D97-AF65-F5344CB8AC3E}">
        <p14:creationId xmlns:p14="http://schemas.microsoft.com/office/powerpoint/2010/main" val="39586294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8467A48-1751-4D68-BB31-1508B5662DA7}" type="slidenum">
              <a:rPr kumimoji="0" lang="en-US" altLang="zh-CN" sz="1400" smtClean="0">
                <a:latin typeface="Garamond" panose="02020404030301010803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90</a:t>
            </a:fld>
            <a:endParaRPr kumimoji="0" lang="en-US" altLang="zh-CN" sz="1400"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179388" y="109538"/>
            <a:ext cx="8785225" cy="36933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第五章 求解线性方程组的迭代法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习题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842A69E6-A073-443D-9FB5-067C04F80B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091" y="548680"/>
            <a:ext cx="86410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0" dirty="0">
                <a:solidFill>
                  <a:srgbClr val="FF0000"/>
                </a:solidFill>
                <a:ea typeface="宋体" panose="02010600030101010101" pitchFamily="2" charset="-122"/>
              </a:rPr>
              <a:t>习题</a:t>
            </a:r>
            <a:r>
              <a:rPr lang="en-US" altLang="zh-CN" sz="2800" b="0" dirty="0">
                <a:solidFill>
                  <a:srgbClr val="FF0000"/>
                </a:solidFill>
                <a:ea typeface="宋体" panose="02010600030101010101" pitchFamily="2" charset="-122"/>
              </a:rPr>
              <a:t>2</a:t>
            </a:r>
            <a:r>
              <a:rPr lang="zh-CN" altLang="en-US" sz="2800" dirty="0">
                <a:ea typeface="宋体" panose="02010600030101010101" pitchFamily="2" charset="-122"/>
              </a:rPr>
              <a:t>：对方程组</a:t>
            </a:r>
            <a:endParaRPr lang="zh-CN" altLang="en-US" sz="2800" b="0" dirty="0">
              <a:ea typeface="宋体" panose="02010600030101010101" pitchFamily="2" charset="-122"/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52847E3A-9AF2-4DDC-8D5F-74906C5C7B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0473142"/>
              </p:ext>
            </p:extLst>
          </p:nvPr>
        </p:nvGraphicFramePr>
        <p:xfrm>
          <a:off x="2463800" y="925513"/>
          <a:ext cx="2649538" cy="134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84200" imgH="711000" progId="Equation.DSMT4">
                  <p:embed/>
                </p:oleObj>
              </mc:Choice>
              <mc:Fallback>
                <p:oleObj name="Equation" r:id="rId2" imgW="1384200" imgH="71100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4DED6EE8-2E7F-4E96-A47A-C4A58D58EE9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3800" y="925513"/>
                        <a:ext cx="2649538" cy="13493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3">
            <a:extLst>
              <a:ext uri="{FF2B5EF4-FFF2-40B4-BE49-F238E27FC236}">
                <a16:creationId xmlns:a16="http://schemas.microsoft.com/office/drawing/2014/main" id="{84415940-E094-4321-A0B7-935C141DAD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454" y="2190056"/>
            <a:ext cx="84703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ea typeface="宋体" panose="02010600030101010101" pitchFamily="2" charset="-122"/>
              </a:rPr>
              <a:t>试建立一种收敛的</a:t>
            </a:r>
            <a:r>
              <a:rPr lang="en-US" altLang="zh-CN" sz="2400" dirty="0">
                <a:ea typeface="宋体" panose="02010600030101010101" pitchFamily="2" charset="-122"/>
              </a:rPr>
              <a:t>Gauss-Seidel</a:t>
            </a:r>
            <a:r>
              <a:rPr lang="zh-CN" altLang="en-US" sz="2400" dirty="0">
                <a:ea typeface="宋体" panose="02010600030101010101" pitchFamily="2" charset="-122"/>
              </a:rPr>
              <a:t>迭代公式，说明理由。</a:t>
            </a:r>
            <a:endParaRPr lang="zh-CN" altLang="en-US" sz="2400" b="0" dirty="0">
              <a:ea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E87BDB6-3D43-41FE-AB74-E786F3D1AEE5}"/>
              </a:ext>
            </a:extLst>
          </p:cNvPr>
          <p:cNvSpPr txBox="1"/>
          <p:nvPr/>
        </p:nvSpPr>
        <p:spPr>
          <a:xfrm>
            <a:off x="219454" y="2564904"/>
            <a:ext cx="70207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解：调整方程组的位置，使系数矩阵严格对角占优</a:t>
            </a:r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3468828A-29C2-4528-AE75-3E0B69336A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654466"/>
              </p:ext>
            </p:extLst>
          </p:nvPr>
        </p:nvGraphicFramePr>
        <p:xfrm>
          <a:off x="2405039" y="2924944"/>
          <a:ext cx="2649538" cy="134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84200" imgH="711000" progId="Equation.DSMT4">
                  <p:embed/>
                </p:oleObj>
              </mc:Choice>
              <mc:Fallback>
                <p:oleObj name="Equation" r:id="rId4" imgW="1384200" imgH="71100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52847E3A-9AF2-4DDC-8D5F-74906C5C7B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5039" y="2924944"/>
                        <a:ext cx="2649538" cy="13493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F760DC99-4993-492E-BB0F-67898357ED16}"/>
              </a:ext>
            </a:extLst>
          </p:cNvPr>
          <p:cNvSpPr txBox="1"/>
          <p:nvPr/>
        </p:nvSpPr>
        <p:spPr>
          <a:xfrm>
            <a:off x="236338" y="4909923"/>
            <a:ext cx="25399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rgbClr val="0000FF"/>
                </a:solidFill>
              </a:rPr>
              <a:t>故对应的高斯一塞德尔迭代法收敛，迭代格式为</a:t>
            </a:r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04787973-0755-47D9-A0A6-A53EE5C447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7488088"/>
              </p:ext>
            </p:extLst>
          </p:nvPr>
        </p:nvGraphicFramePr>
        <p:xfrm>
          <a:off x="2781389" y="4206281"/>
          <a:ext cx="5313298" cy="2542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577960" imgH="1244520" progId="Equation.DSMT4">
                  <p:embed/>
                </p:oleObj>
              </mc:Choice>
              <mc:Fallback>
                <p:oleObj name="Equation" r:id="rId6" imgW="2577960" imgH="1244520" progId="Equation.DSMT4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3468828A-29C2-4528-AE75-3E0B69336A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1389" y="4206281"/>
                        <a:ext cx="5313298" cy="25421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776187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文本框 1"/>
          <p:cNvSpPr txBox="1">
            <a:spLocks noChangeArrowheads="1"/>
          </p:cNvSpPr>
          <p:nvPr/>
        </p:nvSpPr>
        <p:spPr bwMode="auto">
          <a:xfrm>
            <a:off x="1187624" y="2649106"/>
            <a:ext cx="68738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b="1">
                <a:solidFill>
                  <a:schemeClr val="accent2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defRPr kumimoji="1" b="1">
                <a:solidFill>
                  <a:schemeClr val="accent2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defRPr kumimoji="1" b="1">
                <a:solidFill>
                  <a:schemeClr val="accent2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defRPr kumimoji="1" b="1">
                <a:solidFill>
                  <a:schemeClr val="accent2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defRPr kumimoji="1" b="1">
                <a:solidFill>
                  <a:schemeClr val="accent2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accent2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accent2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accent2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accent2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algn="ctr"/>
            <a:r>
              <a:rPr kumimoji="0" lang="zh-CN" altLang="en-US" sz="4000" b="0" dirty="0">
                <a:solidFill>
                  <a:srgbClr val="005826"/>
                </a:solidFill>
                <a:latin typeface="Georgia" panose="02040502050405020303" pitchFamily="18" charset="0"/>
                <a:ea typeface="微软雅黑" panose="020B0503020204020204" pitchFamily="34" charset="-122"/>
                <a:cs typeface="+mn-cs"/>
              </a:rPr>
              <a:t>第</a:t>
            </a:r>
            <a:r>
              <a:rPr kumimoji="0" lang="en-US" altLang="zh-CN" sz="4000" b="0" dirty="0">
                <a:solidFill>
                  <a:srgbClr val="005826"/>
                </a:solidFill>
                <a:latin typeface="Georgia" panose="02040502050405020303" pitchFamily="18" charset="0"/>
                <a:ea typeface="微软雅黑" panose="020B0503020204020204" pitchFamily="34" charset="-122"/>
                <a:cs typeface="+mn-cs"/>
              </a:rPr>
              <a:t>6</a:t>
            </a:r>
            <a:r>
              <a:rPr kumimoji="0" lang="zh-CN" altLang="en-US" sz="4000" b="0" dirty="0">
                <a:solidFill>
                  <a:srgbClr val="005826"/>
                </a:solidFill>
                <a:latin typeface="Georgia" panose="02040502050405020303" pitchFamily="18" charset="0"/>
                <a:ea typeface="微软雅黑" panose="020B0503020204020204" pitchFamily="34" charset="-122"/>
                <a:cs typeface="+mn-cs"/>
              </a:rPr>
              <a:t>章 数值微分和数值积分 </a:t>
            </a:r>
            <a:endParaRPr kumimoji="0" lang="en-US" altLang="zh-CN" sz="4000" b="0" dirty="0">
              <a:solidFill>
                <a:srgbClr val="005826"/>
              </a:solidFill>
              <a:latin typeface="Georgia" panose="02040502050405020303" pitchFamily="18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8320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01" name="Rectangle 5"/>
          <p:cNvSpPr>
            <a:spLocks noChangeArrowheads="1"/>
          </p:cNvSpPr>
          <p:nvPr/>
        </p:nvSpPr>
        <p:spPr bwMode="auto">
          <a:xfrm>
            <a:off x="4148138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2CE586C-BFE5-46A3-95FD-723A996C58F0}"/>
              </a:ext>
            </a:extLst>
          </p:cNvPr>
          <p:cNvSpPr txBox="1">
            <a:spLocks/>
          </p:cNvSpPr>
          <p:nvPr/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楷体_GB2312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  <a:cs typeface="楷体_GB231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  <a:cs typeface="楷体_GB231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  <a:cs typeface="楷体_GB231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  <a:cs typeface="楷体_GB231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r>
              <a:rPr lang="en-US" altLang="zh-CN" kern="0"/>
              <a:t>6.</a:t>
            </a:r>
            <a:r>
              <a:rPr lang="zh-CN" altLang="en-US" kern="0"/>
              <a:t> 数值积分与数值微分</a:t>
            </a:r>
            <a:endParaRPr lang="zh-CN" altLang="en-US" kern="0" dirty="0">
              <a:solidFill>
                <a:srgbClr val="0033CC"/>
              </a:solidFill>
            </a:endParaRP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B1D2F745-7868-4B64-9195-5F829396C1F2}"/>
              </a:ext>
            </a:extLst>
          </p:cNvPr>
          <p:cNvSpPr txBox="1">
            <a:spLocks/>
          </p:cNvSpPr>
          <p:nvPr/>
        </p:nvSpPr>
        <p:spPr>
          <a:xfrm>
            <a:off x="914400" y="1412776"/>
            <a:ext cx="7772400" cy="45720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kern="0" dirty="0"/>
              <a:t>数值微分</a:t>
            </a:r>
            <a:endParaRPr lang="en-US" altLang="zh-CN" kern="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kern="0" dirty="0"/>
              <a:t>向前、向后、中心差商</a:t>
            </a:r>
            <a:endParaRPr lang="en-US" altLang="zh-CN" kern="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kern="0" dirty="0"/>
              <a:t>数值微分中的步长两难问题，数值微分公式的</a:t>
            </a:r>
            <a:r>
              <a:rPr lang="zh-CN" altLang="en-US" kern="0" dirty="0">
                <a:solidFill>
                  <a:srgbClr val="FF0000"/>
                </a:solidFill>
              </a:rPr>
              <a:t>截断误差</a:t>
            </a:r>
            <a:endParaRPr lang="en-US" altLang="zh-CN" kern="0" dirty="0">
              <a:solidFill>
                <a:srgbClr val="FF0000"/>
              </a:solidFill>
            </a:endParaRPr>
          </a:p>
          <a:p>
            <a:r>
              <a:rPr lang="zh-CN" altLang="en-US" kern="0" dirty="0"/>
              <a:t>数值积分</a:t>
            </a:r>
            <a:endParaRPr lang="en-US" altLang="zh-CN" kern="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kern="0" dirty="0">
                <a:solidFill>
                  <a:srgbClr val="FF0000"/>
                </a:solidFill>
              </a:rPr>
              <a:t>梯形积分</a:t>
            </a:r>
            <a:r>
              <a:rPr lang="zh-CN" altLang="en-US" kern="0" dirty="0"/>
              <a:t>、</a:t>
            </a:r>
            <a:r>
              <a:rPr lang="en-US" altLang="zh-CN" kern="0" dirty="0">
                <a:solidFill>
                  <a:srgbClr val="FF0000"/>
                </a:solidFill>
              </a:rPr>
              <a:t>Simpson</a:t>
            </a:r>
            <a:r>
              <a:rPr lang="zh-CN" altLang="en-US" kern="0" dirty="0">
                <a:solidFill>
                  <a:srgbClr val="FF0000"/>
                </a:solidFill>
              </a:rPr>
              <a:t>积分</a:t>
            </a:r>
            <a:r>
              <a:rPr lang="zh-CN" altLang="en-US" kern="0" dirty="0"/>
              <a:t>公式及其截断误差</a:t>
            </a:r>
            <a:endParaRPr lang="en-US" altLang="zh-CN" kern="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kern="0" dirty="0"/>
              <a:t>代数精度</a:t>
            </a:r>
            <a:r>
              <a:rPr lang="en-US" altLang="zh-CN" kern="0" dirty="0"/>
              <a:t>:</a:t>
            </a:r>
            <a:r>
              <a:rPr lang="zh-CN" altLang="en-US" kern="0" dirty="0"/>
              <a:t> </a:t>
            </a:r>
            <a:endParaRPr lang="en-US" altLang="zh-CN" kern="0" dirty="0"/>
          </a:p>
          <a:p>
            <a:pPr lvl="2"/>
            <a:r>
              <a:rPr lang="zh-CN" altLang="en-US" kern="0" dirty="0"/>
              <a:t>奇数、偶数阶公式的</a:t>
            </a:r>
            <a:r>
              <a:rPr lang="zh-CN" altLang="en-US" kern="0" dirty="0">
                <a:solidFill>
                  <a:srgbClr val="FF0000"/>
                </a:solidFill>
              </a:rPr>
              <a:t>代数精度</a:t>
            </a:r>
            <a:endParaRPr lang="en-US" altLang="zh-CN" kern="0" dirty="0">
              <a:solidFill>
                <a:srgbClr val="FF0000"/>
              </a:solidFill>
            </a:endParaRPr>
          </a:p>
          <a:p>
            <a:pPr lvl="2"/>
            <a:r>
              <a:rPr lang="zh-CN" altLang="en-US" kern="0" dirty="0"/>
              <a:t>求给定积分公式的代数精度</a:t>
            </a:r>
            <a:endParaRPr lang="en-US" altLang="zh-CN" kern="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kern="0" dirty="0"/>
              <a:t>复化积分</a:t>
            </a:r>
            <a:r>
              <a:rPr lang="en-US" altLang="zh-CN" kern="0" dirty="0"/>
              <a:t>:</a:t>
            </a:r>
          </a:p>
          <a:p>
            <a:pPr lvl="2"/>
            <a:r>
              <a:rPr lang="zh-CN" altLang="en-US" kern="0" dirty="0">
                <a:solidFill>
                  <a:srgbClr val="FF0000"/>
                </a:solidFill>
              </a:rPr>
              <a:t>梯形公式的递推计算、截断误差，</a:t>
            </a:r>
            <a:r>
              <a:rPr lang="en-US" altLang="zh-CN" kern="0" dirty="0">
                <a:solidFill>
                  <a:srgbClr val="FF0000"/>
                </a:solidFill>
              </a:rPr>
              <a:t>Romberg</a:t>
            </a:r>
            <a:r>
              <a:rPr lang="zh-CN" altLang="en-US" kern="0" dirty="0">
                <a:solidFill>
                  <a:srgbClr val="FF0000"/>
                </a:solidFill>
              </a:rPr>
              <a:t>积分的思想</a:t>
            </a:r>
            <a:endParaRPr lang="en-US" altLang="zh-CN" kern="0" dirty="0">
              <a:solidFill>
                <a:srgbClr val="FF0000"/>
              </a:solidFill>
            </a:endParaRPr>
          </a:p>
          <a:p>
            <a:pPr lvl="2">
              <a:buFontTx/>
              <a:buNone/>
            </a:pPr>
            <a:endParaRPr lang="en-US" altLang="zh-CN" kern="0" dirty="0">
              <a:solidFill>
                <a:srgbClr val="FF0000"/>
              </a:solidFill>
            </a:endParaRPr>
          </a:p>
          <a:p>
            <a:pPr lvl="1"/>
            <a:endParaRPr lang="en-US" altLang="zh-CN" kern="0" dirty="0"/>
          </a:p>
          <a:p>
            <a:endParaRPr lang="zh-CN" altLang="en-US" kern="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D2357DD-5146-4760-B6F7-039348BFAB5B}"/>
              </a:ext>
            </a:extLst>
          </p:cNvPr>
          <p:cNvSpPr/>
          <p:nvPr/>
        </p:nvSpPr>
        <p:spPr>
          <a:xfrm>
            <a:off x="536468" y="5805264"/>
            <a:ext cx="76931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★ </a:t>
            </a:r>
            <a:r>
              <a:rPr lang="zh-CN" altLang="en-US" sz="2400" dirty="0">
                <a:solidFill>
                  <a:srgbClr val="0033CC"/>
                </a:solidFill>
              </a:rPr>
              <a:t>会求数值微分（</a:t>
            </a:r>
            <a:r>
              <a:rPr lang="en-US" altLang="zh-CN" sz="2400" dirty="0">
                <a:solidFill>
                  <a:srgbClr val="0033CC"/>
                </a:solidFill>
              </a:rPr>
              <a:t>2,3</a:t>
            </a:r>
            <a:r>
              <a:rPr lang="zh-CN" altLang="en-US" sz="2400" dirty="0">
                <a:solidFill>
                  <a:srgbClr val="0033CC"/>
                </a:solidFill>
              </a:rPr>
              <a:t>点公式）、</a:t>
            </a:r>
            <a:endParaRPr lang="en-US" altLang="zh-CN" sz="2400" dirty="0">
              <a:solidFill>
                <a:srgbClr val="0033CC"/>
              </a:solidFill>
            </a:endParaRPr>
          </a:p>
          <a:p>
            <a:r>
              <a:rPr lang="zh-CN" altLang="en-US" sz="2400" dirty="0">
                <a:solidFill>
                  <a:srgbClr val="0033CC"/>
                </a:solidFill>
              </a:rPr>
              <a:t>       会求数值积分（梯形与</a:t>
            </a:r>
            <a:r>
              <a:rPr lang="en-US" altLang="zh-CN" sz="2400" dirty="0">
                <a:solidFill>
                  <a:srgbClr val="0033CC"/>
                </a:solidFill>
              </a:rPr>
              <a:t>Simpson</a:t>
            </a:r>
            <a:r>
              <a:rPr lang="zh-CN" altLang="en-US" sz="2400" dirty="0">
                <a:solidFill>
                  <a:srgbClr val="0033CC"/>
                </a:solidFill>
              </a:rPr>
              <a:t>公式，及其复化形式）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7124614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410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410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12" name="Text Box 30">
            <a:extLst>
              <a:ext uri="{FF2B5EF4-FFF2-40B4-BE49-F238E27FC236}">
                <a16:creationId xmlns:a16="http://schemas.microsoft.com/office/drawing/2014/main" id="{BA8A8A90-0494-4A91-82F9-5111B67294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09538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6</a:t>
            </a: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章 数值微分与数值积分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6.1 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数值微分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0477" r="11669" b="39761"/>
          <a:stretch/>
        </p:blipFill>
        <p:spPr>
          <a:xfrm>
            <a:off x="755525" y="1641412"/>
            <a:ext cx="6768803" cy="108012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51013" y="1065348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向前差商，截断误差</a:t>
            </a:r>
          </a:p>
        </p:txBody>
      </p:sp>
      <p:sp>
        <p:nvSpPr>
          <p:cNvPr id="9" name="矩形 8"/>
          <p:cNvSpPr/>
          <p:nvPr/>
        </p:nvSpPr>
        <p:spPr>
          <a:xfrm>
            <a:off x="944454" y="2972130"/>
            <a:ext cx="35078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差商，截断误差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05668" y="1052736"/>
            <a:ext cx="847725" cy="5238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3160" y="2979337"/>
            <a:ext cx="847725" cy="5238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4478" t="18983" r="23567" b="58235"/>
          <a:stretch/>
        </p:blipFill>
        <p:spPr>
          <a:xfrm>
            <a:off x="2580049" y="3585628"/>
            <a:ext cx="4104457" cy="864096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944454" y="4988354"/>
            <a:ext cx="35078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中心差商，截断误差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30388" y="5457836"/>
            <a:ext cx="4533900" cy="990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07422" y="4953780"/>
            <a:ext cx="904875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339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410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410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12" name="Text Box 30">
            <a:extLst>
              <a:ext uri="{FF2B5EF4-FFF2-40B4-BE49-F238E27FC236}">
                <a16:creationId xmlns:a16="http://schemas.microsoft.com/office/drawing/2014/main" id="{BA8A8A90-0494-4A91-82F9-5111B67294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09538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6</a:t>
            </a: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章 数值微分与数值积分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6.1 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数值微分</a:t>
            </a:r>
          </a:p>
        </p:txBody>
      </p:sp>
      <p:sp>
        <p:nvSpPr>
          <p:cNvPr id="2" name="矩形 1"/>
          <p:cNvSpPr/>
          <p:nvPr/>
        </p:nvSpPr>
        <p:spPr>
          <a:xfrm>
            <a:off x="576714" y="548680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插值型数值微分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6618" b="953"/>
          <a:stretch/>
        </p:blipFill>
        <p:spPr>
          <a:xfrm>
            <a:off x="495622" y="1124744"/>
            <a:ext cx="8324850" cy="22322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60260" r="7234" b="8697"/>
          <a:stretch/>
        </p:blipFill>
        <p:spPr>
          <a:xfrm>
            <a:off x="179388" y="3565367"/>
            <a:ext cx="7802140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7389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410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410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12" name="Text Box 30">
            <a:extLst>
              <a:ext uri="{FF2B5EF4-FFF2-40B4-BE49-F238E27FC236}">
                <a16:creationId xmlns:a16="http://schemas.microsoft.com/office/drawing/2014/main" id="{BA8A8A90-0494-4A91-82F9-5111B67294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09538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6</a:t>
            </a: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章 数值微分与数值积分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6.1 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数值微分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751" b="14563"/>
          <a:stretch/>
        </p:blipFill>
        <p:spPr>
          <a:xfrm>
            <a:off x="395536" y="1017030"/>
            <a:ext cx="6895785" cy="291602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67544" y="476672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插值型数值微分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5576" y="3789040"/>
            <a:ext cx="6502190" cy="316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1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410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410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12" name="Text Box 30">
            <a:extLst>
              <a:ext uri="{FF2B5EF4-FFF2-40B4-BE49-F238E27FC236}">
                <a16:creationId xmlns:a16="http://schemas.microsoft.com/office/drawing/2014/main" id="{BA8A8A90-0494-4A91-82F9-5111B67294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09538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6</a:t>
            </a: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章 数值微分与数值积分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6.2 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数值积分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750" y="1700808"/>
            <a:ext cx="8572500" cy="375285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97977" y="634630"/>
            <a:ext cx="18742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schemeClr val="tx1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、代数精度</a:t>
            </a:r>
          </a:p>
        </p:txBody>
      </p:sp>
    </p:spTree>
    <p:extLst>
      <p:ext uri="{BB962C8B-B14F-4D97-AF65-F5344CB8AC3E}">
        <p14:creationId xmlns:p14="http://schemas.microsoft.com/office/powerpoint/2010/main" val="16109677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410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410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12" name="Text Box 30">
            <a:extLst>
              <a:ext uri="{FF2B5EF4-FFF2-40B4-BE49-F238E27FC236}">
                <a16:creationId xmlns:a16="http://schemas.microsoft.com/office/drawing/2014/main" id="{BA8A8A90-0494-4A91-82F9-5111B67294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09538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6</a:t>
            </a: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章 数值微分与数值积分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6.2 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数值积分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3568" y="1026916"/>
            <a:ext cx="7247659" cy="236393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95536" y="585787"/>
            <a:ext cx="28184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chemeClr val="tx1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、插值型数值积分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4312" b="42844"/>
          <a:stretch/>
        </p:blipFill>
        <p:spPr>
          <a:xfrm>
            <a:off x="994133" y="4464487"/>
            <a:ext cx="6746219" cy="184483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52986" y="3759423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0" dirty="0">
                <a:solidFill>
                  <a:schemeClr val="tx1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数值积分的误差</a:t>
            </a:r>
          </a:p>
        </p:txBody>
      </p:sp>
    </p:spTree>
    <p:extLst>
      <p:ext uri="{BB962C8B-B14F-4D97-AF65-F5344CB8AC3E}">
        <p14:creationId xmlns:p14="http://schemas.microsoft.com/office/powerpoint/2010/main" val="37103681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410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410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12" name="Text Box 30">
            <a:extLst>
              <a:ext uri="{FF2B5EF4-FFF2-40B4-BE49-F238E27FC236}">
                <a16:creationId xmlns:a16="http://schemas.microsoft.com/office/drawing/2014/main" id="{BA8A8A90-0494-4A91-82F9-5111B67294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09538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6</a:t>
            </a: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章 数值微分与数值积分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6.2 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数值积分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7628"/>
          <a:stretch/>
        </p:blipFill>
        <p:spPr>
          <a:xfrm>
            <a:off x="280987" y="2204864"/>
            <a:ext cx="8582025" cy="311484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95536" y="585787"/>
            <a:ext cx="2839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chemeClr val="tx1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、插值型数值积分</a:t>
            </a:r>
          </a:p>
        </p:txBody>
      </p:sp>
    </p:spTree>
    <p:extLst>
      <p:ext uri="{BB962C8B-B14F-4D97-AF65-F5344CB8AC3E}">
        <p14:creationId xmlns:p14="http://schemas.microsoft.com/office/powerpoint/2010/main" val="84185620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410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410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latin typeface="Perpetua" panose="02020502060401020303" pitchFamily="18" charset="0"/>
              <a:ea typeface="宋体" panose="02010600030101010101" pitchFamily="2" charset="-122"/>
            </a:endParaRPr>
          </a:p>
        </p:txBody>
      </p:sp>
      <p:sp>
        <p:nvSpPr>
          <p:cNvPr id="12" name="Text Box 30">
            <a:extLst>
              <a:ext uri="{FF2B5EF4-FFF2-40B4-BE49-F238E27FC236}">
                <a16:creationId xmlns:a16="http://schemas.microsoft.com/office/drawing/2014/main" id="{BA8A8A90-0494-4A91-82F9-5111B67294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09538"/>
            <a:ext cx="8785225" cy="3667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第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6</a:t>
            </a:r>
            <a:r>
              <a:rPr lang="zh-CN" altLang="en-US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章 数值微分与数值积分</a:t>
            </a:r>
            <a:r>
              <a:rPr lang="en-US" altLang="zh-CN" sz="1800" dirty="0">
                <a:solidFill>
                  <a:schemeClr val="accent2"/>
                </a:solidFill>
                <a:latin typeface="Georgia" panose="02040502050405020303" pitchFamily="18" charset="0"/>
                <a:ea typeface="微软雅黑" panose="020B0503020204020204" pitchFamily="34" charset="-122"/>
              </a:rPr>
              <a:t>\\</a:t>
            </a:r>
            <a:r>
              <a:rPr lang="en-US" altLang="zh-CN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6.2 </a:t>
            </a:r>
            <a:r>
              <a:rPr lang="zh-CN" altLang="en-US" sz="1800" dirty="0">
                <a:latin typeface="Georgia" panose="02040502050405020303" pitchFamily="18" charset="0"/>
                <a:ea typeface="微软雅黑" panose="020B0503020204020204" pitchFamily="34" charset="-122"/>
              </a:rPr>
              <a:t>数值积分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1462" y="2509837"/>
            <a:ext cx="860107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93902"/>
      </p:ext>
    </p:extLst>
  </p:cSld>
  <p:clrMapOvr>
    <a:masterClrMapping/>
  </p:clrMapOvr>
</p:sld>
</file>

<file path=ppt/theme/theme1.xml><?xml version="1.0" encoding="utf-8"?>
<a:theme xmlns:a="http://schemas.openxmlformats.org/drawingml/2006/main" name="物理与天文学院学科建设工作汇报">
  <a:themeElements>
    <a:clrScheme name="Default Design 1">
      <a:dk1>
        <a:srgbClr val="000066"/>
      </a:dk1>
      <a:lt1>
        <a:srgbClr val="FFFFFF"/>
      </a:lt1>
      <a:dk2>
        <a:srgbClr val="003399"/>
      </a:dk2>
      <a:lt2>
        <a:srgbClr val="DDDDDD"/>
      </a:lt2>
      <a:accent1>
        <a:srgbClr val="1D6AB7"/>
      </a:accent1>
      <a:accent2>
        <a:srgbClr val="20A286"/>
      </a:accent2>
      <a:accent3>
        <a:srgbClr val="FFFFFF"/>
      </a:accent3>
      <a:accent4>
        <a:srgbClr val="000056"/>
      </a:accent4>
      <a:accent5>
        <a:srgbClr val="ABB9D8"/>
      </a:accent5>
      <a:accent6>
        <a:srgbClr val="1C9279"/>
      </a:accent6>
      <a:hlink>
        <a:srgbClr val="9999FF"/>
      </a:hlink>
      <a:folHlink>
        <a:srgbClr val="93B5CF"/>
      </a:folHlink>
    </a:clrScheme>
    <a:fontScheme name="Default Desig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66"/>
        </a:dk1>
        <a:lt1>
          <a:srgbClr val="FFFFFF"/>
        </a:lt1>
        <a:dk2>
          <a:srgbClr val="003399"/>
        </a:dk2>
        <a:lt2>
          <a:srgbClr val="DDDDDD"/>
        </a:lt2>
        <a:accent1>
          <a:srgbClr val="1D6AB7"/>
        </a:accent1>
        <a:accent2>
          <a:srgbClr val="20A286"/>
        </a:accent2>
        <a:accent3>
          <a:srgbClr val="FFFFFF"/>
        </a:accent3>
        <a:accent4>
          <a:srgbClr val="000056"/>
        </a:accent4>
        <a:accent5>
          <a:srgbClr val="ABB9D8"/>
        </a:accent5>
        <a:accent6>
          <a:srgbClr val="1C9279"/>
        </a:accent6>
        <a:hlink>
          <a:srgbClr val="9999FF"/>
        </a:hlink>
        <a:folHlink>
          <a:srgbClr val="93B5C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747DD0"/>
        </a:dk1>
        <a:lt1>
          <a:srgbClr val="FFFFFF"/>
        </a:lt1>
        <a:dk2>
          <a:srgbClr val="000000"/>
        </a:dk2>
        <a:lt2>
          <a:srgbClr val="B2B2B2"/>
        </a:lt2>
        <a:accent1>
          <a:srgbClr val="2A359C"/>
        </a:accent1>
        <a:accent2>
          <a:srgbClr val="D3746D"/>
        </a:accent2>
        <a:accent3>
          <a:srgbClr val="FFFFFF"/>
        </a:accent3>
        <a:accent4>
          <a:srgbClr val="626AB1"/>
        </a:accent4>
        <a:accent5>
          <a:srgbClr val="ACAECB"/>
        </a:accent5>
        <a:accent6>
          <a:srgbClr val="BF6862"/>
        </a:accent6>
        <a:hlink>
          <a:srgbClr val="459EA7"/>
        </a:hlink>
        <a:folHlink>
          <a:srgbClr val="5B9ED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245478"/>
        </a:dk1>
        <a:lt1>
          <a:srgbClr val="FFFFFF"/>
        </a:lt1>
        <a:dk2>
          <a:srgbClr val="003366"/>
        </a:dk2>
        <a:lt2>
          <a:srgbClr val="DDDDDD"/>
        </a:lt2>
        <a:accent1>
          <a:srgbClr val="258B99"/>
        </a:accent1>
        <a:accent2>
          <a:srgbClr val="FF9900"/>
        </a:accent2>
        <a:accent3>
          <a:srgbClr val="FFFFFF"/>
        </a:accent3>
        <a:accent4>
          <a:srgbClr val="1D4665"/>
        </a:accent4>
        <a:accent5>
          <a:srgbClr val="ACC4CA"/>
        </a:accent5>
        <a:accent6>
          <a:srgbClr val="E78A00"/>
        </a:accent6>
        <a:hlink>
          <a:srgbClr val="B1B448"/>
        </a:hlink>
        <a:folHlink>
          <a:srgbClr val="608DA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plet1">
  <a:themeElements>
    <a:clrScheme name="templet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plet1">
      <a:majorFont>
        <a:latin typeface="Times New Roman"/>
        <a:ea typeface="楷体_GB2312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en-US" sz="18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en-US" sz="18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templet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et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et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et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et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et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et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templet1">
  <a:themeElements>
    <a:clrScheme name="templet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plet1">
      <a:majorFont>
        <a:latin typeface="Times New Roman"/>
        <a:ea typeface="楷体_GB2312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en-US" sz="18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en-US" sz="18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templet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et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et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et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et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et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et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8631</TotalTime>
  <Words>3976</Words>
  <Application>Microsoft Office PowerPoint</Application>
  <PresentationFormat>全屏显示(4:3)</PresentationFormat>
  <Paragraphs>595</Paragraphs>
  <Slides>130</Slides>
  <Notes>34</Notes>
  <HiddenSlides>0</HiddenSlides>
  <MMClips>0</MMClips>
  <ScaleCrop>false</ScaleCrop>
  <HeadingPairs>
    <vt:vector size="8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130</vt:i4>
      </vt:variant>
    </vt:vector>
  </HeadingPairs>
  <TitlesOfParts>
    <vt:vector size="161" baseType="lpstr">
      <vt:lpstr>Adobe 黑体 Std R</vt:lpstr>
      <vt:lpstr>Arial Unicode MS</vt:lpstr>
      <vt:lpstr>Source Han Serif SC</vt:lpstr>
      <vt:lpstr>System</vt:lpstr>
      <vt:lpstr>黑体</vt:lpstr>
      <vt:lpstr>华文新魏</vt:lpstr>
      <vt:lpstr>楷体</vt:lpstr>
      <vt:lpstr>楷体_GB2312</vt:lpstr>
      <vt:lpstr>隶书</vt:lpstr>
      <vt:lpstr>思源宋体 CN</vt:lpstr>
      <vt:lpstr>宋体</vt:lpstr>
      <vt:lpstr>微软雅黑</vt:lpstr>
      <vt:lpstr>Arial</vt:lpstr>
      <vt:lpstr>Cambria Math</vt:lpstr>
      <vt:lpstr>Garamond</vt:lpstr>
      <vt:lpstr>Georgia</vt:lpstr>
      <vt:lpstr>Perpetua</vt:lpstr>
      <vt:lpstr>Symbol</vt:lpstr>
      <vt:lpstr>Tahoma</vt:lpstr>
      <vt:lpstr>Times New Roman</vt:lpstr>
      <vt:lpstr>Verdana</vt:lpstr>
      <vt:lpstr>Wingdings</vt:lpstr>
      <vt:lpstr>物理与天文学院学科建设工作汇报</vt:lpstr>
      <vt:lpstr>1_templet1</vt:lpstr>
      <vt:lpstr>2_templet1</vt:lpstr>
      <vt:lpstr>Microsoft Equation 3.0</vt:lpstr>
      <vt:lpstr>Equation</vt:lpstr>
      <vt:lpstr>公式</vt:lpstr>
      <vt:lpstr>Equation.3</vt:lpstr>
      <vt:lpstr>文档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第九章 非线性方程及方程组的解法（P185）</dc:title>
  <dc:creator>dzhmeng</dc:creator>
  <cp:lastModifiedBy>defeng gu</cp:lastModifiedBy>
  <cp:revision>393</cp:revision>
  <dcterms:created xsi:type="dcterms:W3CDTF">2000-08-24T02:44:19Z</dcterms:created>
  <dcterms:modified xsi:type="dcterms:W3CDTF">2024-12-29T10:55:27Z</dcterms:modified>
</cp:coreProperties>
</file>